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27"/>
  </p:notesMasterIdLst>
  <p:sldIdLst>
    <p:sldId id="294" r:id="rId2"/>
    <p:sldId id="277" r:id="rId3"/>
    <p:sldId id="286" r:id="rId4"/>
    <p:sldId id="295" r:id="rId5"/>
    <p:sldId id="293" r:id="rId6"/>
    <p:sldId id="288" r:id="rId7"/>
    <p:sldId id="297" r:id="rId8"/>
    <p:sldId id="284" r:id="rId9"/>
    <p:sldId id="292" r:id="rId10"/>
    <p:sldId id="290" r:id="rId11"/>
    <p:sldId id="299" r:id="rId12"/>
    <p:sldId id="291" r:id="rId13"/>
    <p:sldId id="300" r:id="rId14"/>
    <p:sldId id="296" r:id="rId15"/>
    <p:sldId id="281" r:id="rId16"/>
    <p:sldId id="265" r:id="rId17"/>
    <p:sldId id="266" r:id="rId18"/>
    <p:sldId id="267" r:id="rId19"/>
    <p:sldId id="268" r:id="rId20"/>
    <p:sldId id="269" r:id="rId21"/>
    <p:sldId id="270" r:id="rId22"/>
    <p:sldId id="271" r:id="rId23"/>
    <p:sldId id="272" r:id="rId24"/>
    <p:sldId id="298" r:id="rId25"/>
    <p:sldId id="276" r:id="rId26"/>
  </p:sldIdLst>
  <p:sldSz cx="24384000" cy="13716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8" autoAdjust="0"/>
    <p:restoredTop sz="94660"/>
  </p:normalViewPr>
  <p:slideViewPr>
    <p:cSldViewPr snapToGrid="0">
      <p:cViewPr varScale="1">
        <p:scale>
          <a:sx n="37" d="100"/>
          <a:sy n="37" d="100"/>
        </p:scale>
        <p:origin x="360" y="8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06357" y="4715153"/>
            <a:ext cx="4984962" cy="44669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2290204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906357" y="4715153"/>
            <a:ext cx="4984962"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635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074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838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228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51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9790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47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ff941c8fb_0_46: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7ff941c8fb_0_4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23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ff941c8fb_0_84: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7ff941c8fb_0_8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34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7ff941c8fb_0_103: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7ff941c8fb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56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txBox="1">
            <a:spLocks noGrp="1"/>
          </p:cNvSpPr>
          <p:nvPr>
            <p:ph type="body" idx="1"/>
          </p:nvPr>
        </p:nvSpPr>
        <p:spPr>
          <a:xfrm>
            <a:off x="906357" y="4715153"/>
            <a:ext cx="4984962"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600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3421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ff941c8fb_0_123: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7ff941c8fb_0_1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584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ff941c8fb_0_141: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7ff941c8fb_0_14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04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6:notes"/>
          <p:cNvSpPr txBox="1">
            <a:spLocks noGrp="1"/>
          </p:cNvSpPr>
          <p:nvPr>
            <p:ph type="body" idx="1"/>
          </p:nvPr>
        </p:nvSpPr>
        <p:spPr>
          <a:xfrm>
            <a:off x="906357" y="4715153"/>
            <a:ext cx="4984962"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92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5295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7116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txBox="1">
            <a:spLocks noGrp="1"/>
          </p:cNvSpPr>
          <p:nvPr>
            <p:ph type="body" idx="1"/>
          </p:nvPr>
        </p:nvSpPr>
        <p:spPr>
          <a:xfrm>
            <a:off x="906357" y="4715153"/>
            <a:ext cx="4984962"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49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18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47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77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52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38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305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ff941c8fb_0_159:notes"/>
          <p:cNvSpPr txBox="1">
            <a:spLocks noGrp="1"/>
          </p:cNvSpPr>
          <p:nvPr>
            <p:ph type="body" idx="1"/>
          </p:nvPr>
        </p:nvSpPr>
        <p:spPr>
          <a:xfrm>
            <a:off x="906357" y="4715153"/>
            <a:ext cx="4985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7ff941c8fb_0_15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18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Top"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387453" y="625077"/>
            <a:ext cx="15609095" cy="3036095"/>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387453" y="625077"/>
            <a:ext cx="15609095" cy="3036095"/>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4"/>
          <p:cNvSpPr txBox="1">
            <a:spLocks noGrp="1"/>
          </p:cNvSpPr>
          <p:nvPr>
            <p:ph type="body" idx="1"/>
          </p:nvPr>
        </p:nvSpPr>
        <p:spPr>
          <a:xfrm>
            <a:off x="4387453" y="3661171"/>
            <a:ext cx="15609095" cy="8840394"/>
          </a:xfrm>
          <a:prstGeom prst="rect">
            <a:avLst/>
          </a:prstGeom>
          <a:noFill/>
          <a:ln>
            <a:noFill/>
          </a:ln>
        </p:spPr>
        <p:txBody>
          <a:bodyPr spcFirstLastPara="1" wrap="square" lIns="71425" tIns="71425" rIns="71425" bIns="71425" anchor="ctr" anchorCtr="0">
            <a:noAutofit/>
          </a:bodyPr>
          <a:lstStyle>
            <a:lvl1pPr marL="457200" lvl="0" indent="-314325" algn="l">
              <a:lnSpc>
                <a:spcPct val="100000"/>
              </a:lnSpc>
              <a:spcBef>
                <a:spcPts val="5900"/>
              </a:spcBef>
              <a:spcAft>
                <a:spcPts val="0"/>
              </a:spcAft>
              <a:buClr>
                <a:srgbClr val="000000"/>
              </a:buClr>
              <a:buSzPts val="1350"/>
              <a:buChar char="•"/>
              <a:defRPr/>
            </a:lvl1pPr>
            <a:lvl2pPr marL="914400" lvl="1" indent="-314325" algn="l">
              <a:lnSpc>
                <a:spcPct val="100000"/>
              </a:lnSpc>
              <a:spcBef>
                <a:spcPts val="5900"/>
              </a:spcBef>
              <a:spcAft>
                <a:spcPts val="0"/>
              </a:spcAft>
              <a:buClr>
                <a:srgbClr val="000000"/>
              </a:buClr>
              <a:buSzPts val="1350"/>
              <a:buChar char="•"/>
              <a:defRPr/>
            </a:lvl2pPr>
            <a:lvl3pPr marL="1371600" lvl="2" indent="-314325" algn="l">
              <a:lnSpc>
                <a:spcPct val="100000"/>
              </a:lnSpc>
              <a:spcBef>
                <a:spcPts val="5900"/>
              </a:spcBef>
              <a:spcAft>
                <a:spcPts val="0"/>
              </a:spcAft>
              <a:buClr>
                <a:srgbClr val="000000"/>
              </a:buClr>
              <a:buSzPts val="1350"/>
              <a:buChar char="•"/>
              <a:defRPr/>
            </a:lvl3pPr>
            <a:lvl4pPr marL="1828800" lvl="3" indent="-314325" algn="l">
              <a:lnSpc>
                <a:spcPct val="100000"/>
              </a:lnSpc>
              <a:spcBef>
                <a:spcPts val="5900"/>
              </a:spcBef>
              <a:spcAft>
                <a:spcPts val="0"/>
              </a:spcAft>
              <a:buClr>
                <a:srgbClr val="000000"/>
              </a:buClr>
              <a:buSzPts val="1350"/>
              <a:buChar char="•"/>
              <a:defRPr/>
            </a:lvl4pPr>
            <a:lvl5pPr marL="2286000" lvl="4" indent="-314325" algn="l">
              <a:lnSpc>
                <a:spcPct val="100000"/>
              </a:lnSpc>
              <a:spcBef>
                <a:spcPts val="5900"/>
              </a:spcBef>
              <a:spcAft>
                <a:spcPts val="0"/>
              </a:spcAft>
              <a:buClr>
                <a:srgbClr val="000000"/>
              </a:buClr>
              <a:buSzPts val="1350"/>
              <a:buChar char="•"/>
              <a:defRPr/>
            </a:lvl5pPr>
            <a:lvl6pPr marL="2743200" lvl="5" indent="-314325" algn="l">
              <a:lnSpc>
                <a:spcPct val="100000"/>
              </a:lnSpc>
              <a:spcBef>
                <a:spcPts val="5900"/>
              </a:spcBef>
              <a:spcAft>
                <a:spcPts val="0"/>
              </a:spcAft>
              <a:buClr>
                <a:srgbClr val="000000"/>
              </a:buClr>
              <a:buSzPts val="1350"/>
              <a:buChar char="•"/>
              <a:defRPr/>
            </a:lvl6pPr>
            <a:lvl7pPr marL="3200400" lvl="6" indent="-314325" algn="l">
              <a:lnSpc>
                <a:spcPct val="100000"/>
              </a:lnSpc>
              <a:spcBef>
                <a:spcPts val="5900"/>
              </a:spcBef>
              <a:spcAft>
                <a:spcPts val="0"/>
              </a:spcAft>
              <a:buClr>
                <a:srgbClr val="000000"/>
              </a:buClr>
              <a:buSzPts val="1350"/>
              <a:buChar char="•"/>
              <a:defRPr/>
            </a:lvl7pPr>
            <a:lvl8pPr marL="3657600" lvl="7" indent="-314325" algn="l">
              <a:lnSpc>
                <a:spcPct val="100000"/>
              </a:lnSpc>
              <a:spcBef>
                <a:spcPts val="5900"/>
              </a:spcBef>
              <a:spcAft>
                <a:spcPts val="0"/>
              </a:spcAft>
              <a:buClr>
                <a:srgbClr val="000000"/>
              </a:buClr>
              <a:buSzPts val="1350"/>
              <a:buChar char="•"/>
              <a:defRPr/>
            </a:lvl8pPr>
            <a:lvl9pPr marL="4114800" lvl="8" indent="-314325" algn="l">
              <a:lnSpc>
                <a:spcPct val="100000"/>
              </a:lnSpc>
              <a:spcBef>
                <a:spcPts val="5900"/>
              </a:spcBef>
              <a:spcAft>
                <a:spcPts val="0"/>
              </a:spcAft>
              <a:buClr>
                <a:srgbClr val="000000"/>
              </a:buClr>
              <a:buSzPts val="1350"/>
              <a:buChar char="•"/>
              <a:defRPr/>
            </a:lvl9pPr>
          </a:lstStyle>
          <a:p>
            <a:endParaRPr/>
          </a:p>
        </p:txBody>
      </p:sp>
      <p:sp>
        <p:nvSpPr>
          <p:cNvPr id="18" name="Google Shape;18;p4"/>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9"/>
        <p:cNvGrpSpPr/>
        <p:nvPr/>
      </p:nvGrpSpPr>
      <p:grpSpPr>
        <a:xfrm>
          <a:off x="0" y="0"/>
          <a:ext cx="0" cy="0"/>
          <a:chOff x="0" y="0"/>
          <a:chExt cx="0" cy="0"/>
        </a:xfrm>
      </p:grpSpPr>
      <p:sp>
        <p:nvSpPr>
          <p:cNvPr id="20" name="Google Shape;20;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9pPr>
          </a:lstStyle>
          <a:p>
            <a:endParaRPr/>
          </a:p>
        </p:txBody>
      </p:sp>
      <p:sp>
        <p:nvSpPr>
          <p:cNvPr id="21" name="Google Shape;21;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5000"/>
              <a:buFont typeface="Helvetica Neue"/>
              <a:buNone/>
              <a:defRPr sz="5000" b="0" i="0" u="none" strike="noStrike" cap="none">
                <a:solidFill>
                  <a:srgbClr val="000000"/>
                </a:solidFill>
                <a:latin typeface="Helvetica Neue"/>
                <a:ea typeface="Helvetica Neue"/>
                <a:cs typeface="Helvetica Neue"/>
                <a:sym typeface="Helvetica Neue"/>
              </a:defRPr>
            </a:lvl9pPr>
          </a:lstStyle>
          <a:p>
            <a:endParaRPr/>
          </a:p>
        </p:txBody>
      </p:sp>
      <p:sp>
        <p:nvSpPr>
          <p:cNvPr id="22" name="Google Shape;22;p5"/>
          <p:cNvSpPr txBox="1">
            <a:spLocks noGrp="1"/>
          </p:cNvSpPr>
          <p:nvPr>
            <p:ph type="sldNum" idx="12"/>
          </p:nvPr>
        </p:nvSpPr>
        <p:spPr>
          <a:xfrm>
            <a:off x="11929800" y="13010554"/>
            <a:ext cx="506542" cy="513595"/>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3"/>
        <p:cNvGrpSpPr/>
        <p:nvPr/>
      </p:nvGrpSpPr>
      <p:grpSpPr>
        <a:xfrm>
          <a:off x="0" y="0"/>
          <a:ext cx="0" cy="0"/>
          <a:chOff x="0" y="0"/>
          <a:chExt cx="0" cy="0"/>
        </a:xfrm>
      </p:grpSpPr>
      <p:sp>
        <p:nvSpPr>
          <p:cNvPr id="24" name="Google Shape;24;p6"/>
          <p:cNvSpPr>
            <a:spLocks noGrp="1"/>
          </p:cNvSpPr>
          <p:nvPr>
            <p:ph type="pic" idx="2"/>
          </p:nvPr>
        </p:nvSpPr>
        <p:spPr>
          <a:xfrm>
            <a:off x="12495609" y="892967"/>
            <a:ext cx="7500940" cy="1157287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 name="Google Shape;25;p6"/>
          <p:cNvSpPr txBox="1">
            <a:spLocks noGrp="1"/>
          </p:cNvSpPr>
          <p:nvPr>
            <p:ph type="title"/>
          </p:nvPr>
        </p:nvSpPr>
        <p:spPr>
          <a:xfrm>
            <a:off x="4387453" y="892967"/>
            <a:ext cx="7500940" cy="5607847"/>
          </a:xfrm>
          <a:prstGeom prst="rect">
            <a:avLst/>
          </a:prstGeom>
          <a:noFill/>
          <a:ln>
            <a:noFill/>
          </a:ln>
        </p:spPr>
        <p:txBody>
          <a:bodyPr spcFirstLastPara="1" wrap="square" lIns="71425" tIns="71425" rIns="71425" bIns="71425" anchor="b" anchorCtr="0">
            <a:noAutofit/>
          </a:bodyPr>
          <a:lstStyle>
            <a:lvl1pPr lvl="0" algn="ctr">
              <a:lnSpc>
                <a:spcPct val="100000"/>
              </a:lnSpc>
              <a:spcBef>
                <a:spcPts val="0"/>
              </a:spcBef>
              <a:spcAft>
                <a:spcPts val="0"/>
              </a:spcAft>
              <a:buClr>
                <a:srgbClr val="000000"/>
              </a:buClr>
              <a:buSzPts val="8400"/>
              <a:buFont typeface="Helvetica Neue Light"/>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 name="Google Shape;26;p6"/>
          <p:cNvSpPr txBox="1">
            <a:spLocks noGrp="1"/>
          </p:cNvSpPr>
          <p:nvPr>
            <p:ph type="body" idx="1"/>
          </p:nvPr>
        </p:nvSpPr>
        <p:spPr>
          <a:xfrm>
            <a:off x="4387453" y="6697264"/>
            <a:ext cx="7500940" cy="5768581"/>
          </a:xfrm>
          <a:prstGeom prst="rect">
            <a:avLst/>
          </a:prstGeom>
          <a:noFill/>
          <a:ln>
            <a:noFill/>
          </a:ln>
        </p:spPr>
        <p:txBody>
          <a:bodyPr spcFirstLastPara="1" wrap="square" lIns="71425" tIns="71425" rIns="71425" bIns="71425" anchor="t" anchorCtr="0">
            <a:noAutofit/>
          </a:bodyPr>
          <a:lstStyle>
            <a:lvl1pPr marL="457200" lvl="0" indent="-228600" algn="ctr">
              <a:lnSpc>
                <a:spcPct val="100000"/>
              </a:lnSpc>
              <a:spcBef>
                <a:spcPts val="0"/>
              </a:spcBef>
              <a:spcAft>
                <a:spcPts val="0"/>
              </a:spcAft>
              <a:buClr>
                <a:srgbClr val="000000"/>
              </a:buClr>
              <a:buSzPts val="4400"/>
              <a:buFont typeface="Helvetica Neue Light"/>
              <a:buNone/>
              <a:defRPr sz="4400"/>
            </a:lvl1pPr>
            <a:lvl2pPr marL="914400" lvl="1" indent="-228600" algn="ctr">
              <a:lnSpc>
                <a:spcPct val="100000"/>
              </a:lnSpc>
              <a:spcBef>
                <a:spcPts val="0"/>
              </a:spcBef>
              <a:spcAft>
                <a:spcPts val="0"/>
              </a:spcAft>
              <a:buClr>
                <a:srgbClr val="000000"/>
              </a:buClr>
              <a:buSzPts val="4400"/>
              <a:buFont typeface="Helvetica Neue Light"/>
              <a:buNone/>
              <a:defRPr sz="4400"/>
            </a:lvl2pPr>
            <a:lvl3pPr marL="1371600" lvl="2" indent="-228600" algn="ctr">
              <a:lnSpc>
                <a:spcPct val="100000"/>
              </a:lnSpc>
              <a:spcBef>
                <a:spcPts val="0"/>
              </a:spcBef>
              <a:spcAft>
                <a:spcPts val="0"/>
              </a:spcAft>
              <a:buClr>
                <a:srgbClr val="000000"/>
              </a:buClr>
              <a:buSzPts val="4400"/>
              <a:buFont typeface="Helvetica Neue Light"/>
              <a:buNone/>
              <a:defRPr sz="4400"/>
            </a:lvl3pPr>
            <a:lvl4pPr marL="1828800" lvl="3" indent="-228600" algn="ctr">
              <a:lnSpc>
                <a:spcPct val="100000"/>
              </a:lnSpc>
              <a:spcBef>
                <a:spcPts val="0"/>
              </a:spcBef>
              <a:spcAft>
                <a:spcPts val="0"/>
              </a:spcAft>
              <a:buClr>
                <a:srgbClr val="000000"/>
              </a:buClr>
              <a:buSzPts val="4400"/>
              <a:buFont typeface="Helvetica Neue Light"/>
              <a:buNone/>
              <a:defRPr sz="4400"/>
            </a:lvl4pPr>
            <a:lvl5pPr marL="2286000" lvl="4" indent="-228600" algn="ctr">
              <a:lnSpc>
                <a:spcPct val="100000"/>
              </a:lnSpc>
              <a:spcBef>
                <a:spcPts val="0"/>
              </a:spcBef>
              <a:spcAft>
                <a:spcPts val="0"/>
              </a:spcAft>
              <a:buClr>
                <a:srgbClr val="000000"/>
              </a:buClr>
              <a:buSzPts val="4400"/>
              <a:buFont typeface="Helvetica Neue Light"/>
              <a:buNone/>
              <a:defRPr sz="4400"/>
            </a:lvl5pPr>
            <a:lvl6pPr marL="2743200" lvl="5" indent="-314325" algn="l">
              <a:lnSpc>
                <a:spcPct val="100000"/>
              </a:lnSpc>
              <a:spcBef>
                <a:spcPts val="5900"/>
              </a:spcBef>
              <a:spcAft>
                <a:spcPts val="0"/>
              </a:spcAft>
              <a:buClr>
                <a:srgbClr val="000000"/>
              </a:buClr>
              <a:buSzPts val="1350"/>
              <a:buChar char="•"/>
              <a:defRPr/>
            </a:lvl6pPr>
            <a:lvl7pPr marL="3200400" lvl="6" indent="-314325" algn="l">
              <a:lnSpc>
                <a:spcPct val="100000"/>
              </a:lnSpc>
              <a:spcBef>
                <a:spcPts val="5900"/>
              </a:spcBef>
              <a:spcAft>
                <a:spcPts val="0"/>
              </a:spcAft>
              <a:buClr>
                <a:srgbClr val="000000"/>
              </a:buClr>
              <a:buSzPts val="1350"/>
              <a:buChar char="•"/>
              <a:defRPr/>
            </a:lvl7pPr>
            <a:lvl8pPr marL="3657600" lvl="7" indent="-314325" algn="l">
              <a:lnSpc>
                <a:spcPct val="100000"/>
              </a:lnSpc>
              <a:spcBef>
                <a:spcPts val="5900"/>
              </a:spcBef>
              <a:spcAft>
                <a:spcPts val="0"/>
              </a:spcAft>
              <a:buClr>
                <a:srgbClr val="000000"/>
              </a:buClr>
              <a:buSzPts val="1350"/>
              <a:buChar char="•"/>
              <a:defRPr/>
            </a:lvl8pPr>
            <a:lvl9pPr marL="4114800" lvl="8" indent="-314325" algn="l">
              <a:lnSpc>
                <a:spcPct val="100000"/>
              </a:lnSpc>
              <a:spcBef>
                <a:spcPts val="5900"/>
              </a:spcBef>
              <a:spcAft>
                <a:spcPts val="0"/>
              </a:spcAft>
              <a:buClr>
                <a:srgbClr val="000000"/>
              </a:buClr>
              <a:buSzPts val="1350"/>
              <a:buChar char="•"/>
              <a:defRPr/>
            </a:lvl9pPr>
          </a:lstStyle>
          <a:p>
            <a:endParaRPr/>
          </a:p>
        </p:txBody>
      </p:sp>
      <p:sp>
        <p:nvSpPr>
          <p:cNvPr id="27" name="Google Shape;27;p6"/>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28"/>
        <p:cNvGrpSpPr/>
        <p:nvPr/>
      </p:nvGrpSpPr>
      <p:grpSpPr>
        <a:xfrm>
          <a:off x="0" y="0"/>
          <a:ext cx="0" cy="0"/>
          <a:chOff x="0" y="0"/>
          <a:chExt cx="0" cy="0"/>
        </a:xfrm>
      </p:grpSpPr>
      <p:sp>
        <p:nvSpPr>
          <p:cNvPr id="29" name="Google Shape;29;p7"/>
          <p:cNvSpPr>
            <a:spLocks noGrp="1"/>
          </p:cNvSpPr>
          <p:nvPr>
            <p:ph type="pic" idx="2"/>
          </p:nvPr>
        </p:nvSpPr>
        <p:spPr>
          <a:xfrm>
            <a:off x="12495609" y="3661171"/>
            <a:ext cx="7500940" cy="884039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0" name="Google Shape;30;p7"/>
          <p:cNvSpPr txBox="1">
            <a:spLocks noGrp="1"/>
          </p:cNvSpPr>
          <p:nvPr>
            <p:ph type="title"/>
          </p:nvPr>
        </p:nvSpPr>
        <p:spPr>
          <a:xfrm>
            <a:off x="4387453" y="625077"/>
            <a:ext cx="15609095" cy="3036095"/>
          </a:xfrm>
          <a:prstGeom prst="rect">
            <a:avLst/>
          </a:prstGeom>
          <a:noFill/>
          <a:ln>
            <a:noFill/>
          </a:ln>
        </p:spPr>
        <p:txBody>
          <a:bodyPr spcFirstLastPara="1" wrap="square" lIns="71425" tIns="71425" rIns="71425" bIns="71425"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7"/>
          <p:cNvSpPr txBox="1">
            <a:spLocks noGrp="1"/>
          </p:cNvSpPr>
          <p:nvPr>
            <p:ph type="body" idx="1"/>
          </p:nvPr>
        </p:nvSpPr>
        <p:spPr>
          <a:xfrm>
            <a:off x="4387453" y="3661171"/>
            <a:ext cx="7500940" cy="8840394"/>
          </a:xfrm>
          <a:prstGeom prst="rect">
            <a:avLst/>
          </a:prstGeom>
          <a:noFill/>
          <a:ln>
            <a:noFill/>
          </a:ln>
        </p:spPr>
        <p:txBody>
          <a:bodyPr spcFirstLastPara="1" wrap="square" lIns="71425" tIns="71425" rIns="71425" bIns="71425" anchor="ctr" anchorCtr="0">
            <a:noAutofit/>
          </a:bodyPr>
          <a:lstStyle>
            <a:lvl1pPr marL="457200" lvl="0" indent="-409575" algn="l">
              <a:lnSpc>
                <a:spcPct val="100000"/>
              </a:lnSpc>
              <a:spcBef>
                <a:spcPts val="4500"/>
              </a:spcBef>
              <a:spcAft>
                <a:spcPts val="0"/>
              </a:spcAft>
              <a:buClr>
                <a:srgbClr val="000000"/>
              </a:buClr>
              <a:buSzPts val="2850"/>
              <a:buFont typeface="Helvetica Neue Light"/>
              <a:buChar char="•"/>
              <a:defRPr sz="3800"/>
            </a:lvl1pPr>
            <a:lvl2pPr marL="914400" lvl="1" indent="-409575" algn="l">
              <a:lnSpc>
                <a:spcPct val="100000"/>
              </a:lnSpc>
              <a:spcBef>
                <a:spcPts val="4500"/>
              </a:spcBef>
              <a:spcAft>
                <a:spcPts val="0"/>
              </a:spcAft>
              <a:buClr>
                <a:srgbClr val="000000"/>
              </a:buClr>
              <a:buSzPts val="2850"/>
              <a:buFont typeface="Helvetica Neue Light"/>
              <a:buChar char="•"/>
              <a:defRPr sz="3800"/>
            </a:lvl2pPr>
            <a:lvl3pPr marL="1371600" lvl="2" indent="-409575" algn="l">
              <a:lnSpc>
                <a:spcPct val="100000"/>
              </a:lnSpc>
              <a:spcBef>
                <a:spcPts val="4500"/>
              </a:spcBef>
              <a:spcAft>
                <a:spcPts val="0"/>
              </a:spcAft>
              <a:buClr>
                <a:srgbClr val="000000"/>
              </a:buClr>
              <a:buSzPts val="2850"/>
              <a:buFont typeface="Helvetica Neue Light"/>
              <a:buChar char="•"/>
              <a:defRPr sz="3800"/>
            </a:lvl3pPr>
            <a:lvl4pPr marL="1828800" lvl="3" indent="-409575" algn="l">
              <a:lnSpc>
                <a:spcPct val="100000"/>
              </a:lnSpc>
              <a:spcBef>
                <a:spcPts val="4500"/>
              </a:spcBef>
              <a:spcAft>
                <a:spcPts val="0"/>
              </a:spcAft>
              <a:buClr>
                <a:srgbClr val="000000"/>
              </a:buClr>
              <a:buSzPts val="2850"/>
              <a:buFont typeface="Helvetica Neue Light"/>
              <a:buChar char="•"/>
              <a:defRPr sz="3800"/>
            </a:lvl4pPr>
            <a:lvl5pPr marL="2286000" lvl="4" indent="-409575" algn="l">
              <a:lnSpc>
                <a:spcPct val="100000"/>
              </a:lnSpc>
              <a:spcBef>
                <a:spcPts val="4500"/>
              </a:spcBef>
              <a:spcAft>
                <a:spcPts val="0"/>
              </a:spcAft>
              <a:buClr>
                <a:srgbClr val="000000"/>
              </a:buClr>
              <a:buSzPts val="2850"/>
              <a:buFont typeface="Helvetica Neue Light"/>
              <a:buChar char="•"/>
              <a:defRPr sz="3800"/>
            </a:lvl5pPr>
            <a:lvl6pPr marL="2743200" lvl="5" indent="-314325" algn="l">
              <a:lnSpc>
                <a:spcPct val="100000"/>
              </a:lnSpc>
              <a:spcBef>
                <a:spcPts val="5900"/>
              </a:spcBef>
              <a:spcAft>
                <a:spcPts val="0"/>
              </a:spcAft>
              <a:buClr>
                <a:srgbClr val="000000"/>
              </a:buClr>
              <a:buSzPts val="1350"/>
              <a:buChar char="•"/>
              <a:defRPr/>
            </a:lvl6pPr>
            <a:lvl7pPr marL="3200400" lvl="6" indent="-314325" algn="l">
              <a:lnSpc>
                <a:spcPct val="100000"/>
              </a:lnSpc>
              <a:spcBef>
                <a:spcPts val="5900"/>
              </a:spcBef>
              <a:spcAft>
                <a:spcPts val="0"/>
              </a:spcAft>
              <a:buClr>
                <a:srgbClr val="000000"/>
              </a:buClr>
              <a:buSzPts val="1350"/>
              <a:buChar char="•"/>
              <a:defRPr/>
            </a:lvl7pPr>
            <a:lvl8pPr marL="3657600" lvl="7" indent="-314325" algn="l">
              <a:lnSpc>
                <a:spcPct val="100000"/>
              </a:lnSpc>
              <a:spcBef>
                <a:spcPts val="5900"/>
              </a:spcBef>
              <a:spcAft>
                <a:spcPts val="0"/>
              </a:spcAft>
              <a:buClr>
                <a:srgbClr val="000000"/>
              </a:buClr>
              <a:buSzPts val="1350"/>
              <a:buChar char="•"/>
              <a:defRPr/>
            </a:lvl8pPr>
            <a:lvl9pPr marL="4114800" lvl="8" indent="-314325" algn="l">
              <a:lnSpc>
                <a:spcPct val="100000"/>
              </a:lnSpc>
              <a:spcBef>
                <a:spcPts val="5900"/>
              </a:spcBef>
              <a:spcAft>
                <a:spcPts val="0"/>
              </a:spcAft>
              <a:buClr>
                <a:srgbClr val="000000"/>
              </a:buClr>
              <a:buSzPts val="1350"/>
              <a:buChar char="•"/>
              <a:defRPr/>
            </a:lvl9pPr>
          </a:lstStyle>
          <a:p>
            <a:endParaRPr/>
          </a:p>
        </p:txBody>
      </p:sp>
      <p:sp>
        <p:nvSpPr>
          <p:cNvPr id="32" name="Google Shape;32;p7"/>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33"/>
        <p:cNvGrpSpPr/>
        <p:nvPr/>
      </p:nvGrpSpPr>
      <p:grpSpPr>
        <a:xfrm>
          <a:off x="0" y="0"/>
          <a:ext cx="0" cy="0"/>
          <a:chOff x="0" y="0"/>
          <a:chExt cx="0" cy="0"/>
        </a:xfrm>
      </p:grpSpPr>
      <p:sp>
        <p:nvSpPr>
          <p:cNvPr id="34" name="Google Shape;34;p8"/>
          <p:cNvSpPr>
            <a:spLocks noGrp="1"/>
          </p:cNvSpPr>
          <p:nvPr>
            <p:ph type="pic" idx="2"/>
          </p:nvPr>
        </p:nvSpPr>
        <p:spPr>
          <a:xfrm>
            <a:off x="12495609" y="7161609"/>
            <a:ext cx="7500940" cy="53042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5" name="Google Shape;35;p8"/>
          <p:cNvSpPr>
            <a:spLocks noGrp="1"/>
          </p:cNvSpPr>
          <p:nvPr>
            <p:ph type="pic" idx="3"/>
          </p:nvPr>
        </p:nvSpPr>
        <p:spPr>
          <a:xfrm>
            <a:off x="12504353" y="1250154"/>
            <a:ext cx="7500940" cy="530423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6" name="Google Shape;36;p8"/>
          <p:cNvSpPr>
            <a:spLocks noGrp="1"/>
          </p:cNvSpPr>
          <p:nvPr>
            <p:ph type="pic" idx="4"/>
          </p:nvPr>
        </p:nvSpPr>
        <p:spPr>
          <a:xfrm>
            <a:off x="4387453" y="1250154"/>
            <a:ext cx="7500940" cy="112156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7" name="Google Shape;37;p8"/>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4833937" y="8947546"/>
            <a:ext cx="14716126" cy="660800"/>
          </a:xfrm>
          <a:prstGeom prst="rect">
            <a:avLst/>
          </a:prstGeom>
          <a:noFill/>
          <a:ln>
            <a:noFill/>
          </a:ln>
        </p:spPr>
        <p:txBody>
          <a:bodyPr spcFirstLastPara="1" wrap="square" lIns="71425" tIns="71425" rIns="71425" bIns="71425" anchor="t" anchorCtr="0">
            <a:noAutofit/>
          </a:bodyPr>
          <a:lstStyle>
            <a:lvl1pPr marL="457200" lvl="0" indent="-228600" algn="ctr">
              <a:lnSpc>
                <a:spcPct val="10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1pPr>
            <a:lvl2pPr marL="914400" lvl="1" indent="-381000" algn="ctr">
              <a:lnSpc>
                <a:spcPct val="100000"/>
              </a:lnSpc>
              <a:spcBef>
                <a:spcPts val="0"/>
              </a:spcBef>
              <a:spcAft>
                <a:spcPts val="0"/>
              </a:spcAft>
              <a:buClr>
                <a:srgbClr val="000000"/>
              </a:buClr>
              <a:buSzPts val="2400"/>
              <a:buFont typeface="Helvetica Neue"/>
              <a:buChar char="•"/>
              <a:defRPr sz="3200">
                <a:latin typeface="Helvetica Neue"/>
                <a:ea typeface="Helvetica Neue"/>
                <a:cs typeface="Helvetica Neue"/>
                <a:sym typeface="Helvetica Neue"/>
              </a:defRPr>
            </a:lvl2pPr>
            <a:lvl3pPr marL="1371600" lvl="2" indent="-381000" algn="ctr">
              <a:lnSpc>
                <a:spcPct val="100000"/>
              </a:lnSpc>
              <a:spcBef>
                <a:spcPts val="0"/>
              </a:spcBef>
              <a:spcAft>
                <a:spcPts val="0"/>
              </a:spcAft>
              <a:buClr>
                <a:srgbClr val="000000"/>
              </a:buClr>
              <a:buSzPts val="2400"/>
              <a:buFont typeface="Helvetica Neue"/>
              <a:buChar char="•"/>
              <a:defRPr sz="3200">
                <a:latin typeface="Helvetica Neue"/>
                <a:ea typeface="Helvetica Neue"/>
                <a:cs typeface="Helvetica Neue"/>
                <a:sym typeface="Helvetica Neue"/>
              </a:defRPr>
            </a:lvl3pPr>
            <a:lvl4pPr marL="1828800" lvl="3" indent="-381000" algn="ctr">
              <a:lnSpc>
                <a:spcPct val="100000"/>
              </a:lnSpc>
              <a:spcBef>
                <a:spcPts val="0"/>
              </a:spcBef>
              <a:spcAft>
                <a:spcPts val="0"/>
              </a:spcAft>
              <a:buClr>
                <a:srgbClr val="000000"/>
              </a:buClr>
              <a:buSzPts val="2400"/>
              <a:buFont typeface="Helvetica Neue"/>
              <a:buChar char="•"/>
              <a:defRPr sz="3200">
                <a:latin typeface="Helvetica Neue"/>
                <a:ea typeface="Helvetica Neue"/>
                <a:cs typeface="Helvetica Neue"/>
                <a:sym typeface="Helvetica Neue"/>
              </a:defRPr>
            </a:lvl4pPr>
            <a:lvl5pPr marL="2286000" lvl="4" indent="-381000" algn="ctr">
              <a:lnSpc>
                <a:spcPct val="100000"/>
              </a:lnSpc>
              <a:spcBef>
                <a:spcPts val="0"/>
              </a:spcBef>
              <a:spcAft>
                <a:spcPts val="0"/>
              </a:spcAft>
              <a:buClr>
                <a:srgbClr val="000000"/>
              </a:buClr>
              <a:buSzPts val="2400"/>
              <a:buFont typeface="Helvetica Neue"/>
              <a:buChar char="•"/>
              <a:defRPr sz="3200">
                <a:latin typeface="Helvetica Neue"/>
                <a:ea typeface="Helvetica Neue"/>
                <a:cs typeface="Helvetica Neue"/>
                <a:sym typeface="Helvetica Neue"/>
              </a:defRPr>
            </a:lvl5pPr>
            <a:lvl6pPr marL="2743200" lvl="5" indent="-314325" algn="l">
              <a:lnSpc>
                <a:spcPct val="100000"/>
              </a:lnSpc>
              <a:spcBef>
                <a:spcPts val="5900"/>
              </a:spcBef>
              <a:spcAft>
                <a:spcPts val="0"/>
              </a:spcAft>
              <a:buClr>
                <a:srgbClr val="000000"/>
              </a:buClr>
              <a:buSzPts val="1350"/>
              <a:buChar char="•"/>
              <a:defRPr/>
            </a:lvl6pPr>
            <a:lvl7pPr marL="3200400" lvl="6" indent="-314325" algn="l">
              <a:lnSpc>
                <a:spcPct val="100000"/>
              </a:lnSpc>
              <a:spcBef>
                <a:spcPts val="5900"/>
              </a:spcBef>
              <a:spcAft>
                <a:spcPts val="0"/>
              </a:spcAft>
              <a:buClr>
                <a:srgbClr val="000000"/>
              </a:buClr>
              <a:buSzPts val="1350"/>
              <a:buChar char="•"/>
              <a:defRPr/>
            </a:lvl7pPr>
            <a:lvl8pPr marL="3657600" lvl="7" indent="-314325" algn="l">
              <a:lnSpc>
                <a:spcPct val="100000"/>
              </a:lnSpc>
              <a:spcBef>
                <a:spcPts val="5900"/>
              </a:spcBef>
              <a:spcAft>
                <a:spcPts val="0"/>
              </a:spcAft>
              <a:buClr>
                <a:srgbClr val="000000"/>
              </a:buClr>
              <a:buSzPts val="1350"/>
              <a:buChar char="•"/>
              <a:defRPr/>
            </a:lvl8pPr>
            <a:lvl9pPr marL="4114800" lvl="8" indent="-314325" algn="l">
              <a:lnSpc>
                <a:spcPct val="100000"/>
              </a:lnSpc>
              <a:spcBef>
                <a:spcPts val="5900"/>
              </a:spcBef>
              <a:spcAft>
                <a:spcPts val="0"/>
              </a:spcAft>
              <a:buClr>
                <a:srgbClr val="000000"/>
              </a:buClr>
              <a:buSzPts val="1350"/>
              <a:buChar char="•"/>
              <a:defRPr/>
            </a:lvl9pPr>
          </a:lstStyle>
          <a:p>
            <a:endParaRPr/>
          </a:p>
        </p:txBody>
      </p:sp>
      <p:sp>
        <p:nvSpPr>
          <p:cNvPr id="40" name="Google Shape;40;p9"/>
          <p:cNvSpPr txBox="1">
            <a:spLocks noGrp="1"/>
          </p:cNvSpPr>
          <p:nvPr>
            <p:ph type="body" idx="2"/>
          </p:nvPr>
        </p:nvSpPr>
        <p:spPr>
          <a:xfrm>
            <a:off x="4833937" y="6000353"/>
            <a:ext cx="14716129" cy="965203"/>
          </a:xfrm>
          <a:prstGeom prst="rect">
            <a:avLst/>
          </a:prstGeom>
          <a:noFill/>
          <a:ln>
            <a:noFill/>
          </a:ln>
        </p:spPr>
        <p:txBody>
          <a:bodyPr spcFirstLastPara="1" wrap="square" lIns="71425" tIns="71425" rIns="71425" bIns="71425" anchor="ctr" anchorCtr="0">
            <a:noAutofit/>
          </a:bodyPr>
          <a:lstStyle>
            <a:lvl1pPr marL="457200" lvl="0" indent="-314325" algn="l">
              <a:lnSpc>
                <a:spcPct val="100000"/>
              </a:lnSpc>
              <a:spcBef>
                <a:spcPts val="5900"/>
              </a:spcBef>
              <a:spcAft>
                <a:spcPts val="0"/>
              </a:spcAft>
              <a:buClr>
                <a:srgbClr val="000000"/>
              </a:buClr>
              <a:buSzPts val="1350"/>
              <a:buChar char="•"/>
              <a:defRPr/>
            </a:lvl1pPr>
            <a:lvl2pPr marL="914400" lvl="1" indent="-314325" algn="l">
              <a:lnSpc>
                <a:spcPct val="100000"/>
              </a:lnSpc>
              <a:spcBef>
                <a:spcPts val="5900"/>
              </a:spcBef>
              <a:spcAft>
                <a:spcPts val="0"/>
              </a:spcAft>
              <a:buClr>
                <a:srgbClr val="000000"/>
              </a:buClr>
              <a:buSzPts val="1350"/>
              <a:buChar char="•"/>
              <a:defRPr/>
            </a:lvl2pPr>
            <a:lvl3pPr marL="1371600" lvl="2" indent="-314325" algn="l">
              <a:lnSpc>
                <a:spcPct val="100000"/>
              </a:lnSpc>
              <a:spcBef>
                <a:spcPts val="5900"/>
              </a:spcBef>
              <a:spcAft>
                <a:spcPts val="0"/>
              </a:spcAft>
              <a:buClr>
                <a:srgbClr val="000000"/>
              </a:buClr>
              <a:buSzPts val="1350"/>
              <a:buChar char="•"/>
              <a:defRPr/>
            </a:lvl3pPr>
            <a:lvl4pPr marL="1828800" lvl="3" indent="-314325" algn="l">
              <a:lnSpc>
                <a:spcPct val="100000"/>
              </a:lnSpc>
              <a:spcBef>
                <a:spcPts val="5900"/>
              </a:spcBef>
              <a:spcAft>
                <a:spcPts val="0"/>
              </a:spcAft>
              <a:buClr>
                <a:srgbClr val="000000"/>
              </a:buClr>
              <a:buSzPts val="1350"/>
              <a:buChar char="•"/>
              <a:defRPr/>
            </a:lvl4pPr>
            <a:lvl5pPr marL="2286000" lvl="4" indent="-314325" algn="l">
              <a:lnSpc>
                <a:spcPct val="100000"/>
              </a:lnSpc>
              <a:spcBef>
                <a:spcPts val="5900"/>
              </a:spcBef>
              <a:spcAft>
                <a:spcPts val="0"/>
              </a:spcAft>
              <a:buClr>
                <a:srgbClr val="000000"/>
              </a:buClr>
              <a:buSzPts val="1350"/>
              <a:buChar char="•"/>
              <a:defRPr/>
            </a:lvl5pPr>
            <a:lvl6pPr marL="2743200" lvl="5" indent="-314325" algn="l">
              <a:lnSpc>
                <a:spcPct val="100000"/>
              </a:lnSpc>
              <a:spcBef>
                <a:spcPts val="5900"/>
              </a:spcBef>
              <a:spcAft>
                <a:spcPts val="0"/>
              </a:spcAft>
              <a:buClr>
                <a:srgbClr val="000000"/>
              </a:buClr>
              <a:buSzPts val="1350"/>
              <a:buChar char="•"/>
              <a:defRPr/>
            </a:lvl6pPr>
            <a:lvl7pPr marL="3200400" lvl="6" indent="-314325" algn="l">
              <a:lnSpc>
                <a:spcPct val="100000"/>
              </a:lnSpc>
              <a:spcBef>
                <a:spcPts val="5900"/>
              </a:spcBef>
              <a:spcAft>
                <a:spcPts val="0"/>
              </a:spcAft>
              <a:buClr>
                <a:srgbClr val="000000"/>
              </a:buClr>
              <a:buSzPts val="1350"/>
              <a:buChar char="•"/>
              <a:defRPr/>
            </a:lvl7pPr>
            <a:lvl8pPr marL="3657600" lvl="7" indent="-314325" algn="l">
              <a:lnSpc>
                <a:spcPct val="100000"/>
              </a:lnSpc>
              <a:spcBef>
                <a:spcPts val="5900"/>
              </a:spcBef>
              <a:spcAft>
                <a:spcPts val="0"/>
              </a:spcAft>
              <a:buClr>
                <a:srgbClr val="000000"/>
              </a:buClr>
              <a:buSzPts val="1350"/>
              <a:buChar char="•"/>
              <a:defRPr/>
            </a:lvl8pPr>
            <a:lvl9pPr marL="4114800" lvl="8" indent="-314325" algn="l">
              <a:lnSpc>
                <a:spcPct val="100000"/>
              </a:lnSpc>
              <a:spcBef>
                <a:spcPts val="5900"/>
              </a:spcBef>
              <a:spcAft>
                <a:spcPts val="0"/>
              </a:spcAft>
              <a:buClr>
                <a:srgbClr val="000000"/>
              </a:buClr>
              <a:buSzPts val="1350"/>
              <a:buChar char="•"/>
              <a:defRPr/>
            </a:lvl9pPr>
          </a:lstStyle>
          <a:p>
            <a:endParaRPr/>
          </a:p>
        </p:txBody>
      </p:sp>
      <p:sp>
        <p:nvSpPr>
          <p:cNvPr id="41" name="Google Shape;41;p9"/>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42"/>
        <p:cNvGrpSpPr/>
        <p:nvPr/>
      </p:nvGrpSpPr>
      <p:grpSpPr>
        <a:xfrm>
          <a:off x="0" y="0"/>
          <a:ext cx="0" cy="0"/>
          <a:chOff x="0" y="0"/>
          <a:chExt cx="0" cy="0"/>
        </a:xfrm>
      </p:grpSpPr>
      <p:sp>
        <p:nvSpPr>
          <p:cNvPr id="43" name="Google Shape;43;p10"/>
          <p:cNvSpPr>
            <a:spLocks noGrp="1"/>
          </p:cNvSpPr>
          <p:nvPr>
            <p:ph type="pic" idx="2"/>
          </p:nvPr>
        </p:nvSpPr>
        <p:spPr>
          <a:xfrm>
            <a:off x="3048000" y="0"/>
            <a:ext cx="18288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4" name="Google Shape;44;p10"/>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5"/>
        <p:cNvGrpSpPr/>
        <p:nvPr/>
      </p:nvGrpSpPr>
      <p:grpSpPr>
        <a:xfrm>
          <a:off x="0" y="0"/>
          <a:ext cx="0" cy="0"/>
          <a:chOff x="0" y="0"/>
          <a:chExt cx="0" cy="0"/>
        </a:xfrm>
      </p:grpSpPr>
      <p:sp>
        <p:nvSpPr>
          <p:cNvPr id="46" name="Google Shape;46;p11"/>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87453" y="625077"/>
            <a:ext cx="15609095" cy="3036095"/>
          </a:xfrm>
          <a:prstGeom prst="rect">
            <a:avLst/>
          </a:prstGeom>
          <a:noFill/>
          <a:ln>
            <a:noFill/>
          </a:ln>
        </p:spPr>
        <p:txBody>
          <a:bodyPr spcFirstLastPara="1" wrap="square" lIns="71425" tIns="71425" rIns="71425" bIns="71425"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13610166" y="3962400"/>
            <a:ext cx="9550401" cy="9753600"/>
          </a:xfrm>
          <a:prstGeom prst="rect">
            <a:avLst/>
          </a:prstGeom>
          <a:noFill/>
          <a:ln>
            <a:noFill/>
          </a:ln>
        </p:spPr>
        <p:txBody>
          <a:bodyPr spcFirstLastPara="1" wrap="square" lIns="71425" tIns="71425" rIns="71425" bIns="71425" anchor="ctr" anchorCtr="0">
            <a:noAutofit/>
          </a:bodyPr>
          <a:lstStyle>
            <a:lvl1pPr marL="457200" marR="0" lvl="0"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1pPr>
            <a:lvl2pPr marL="914400" marR="0" lvl="1"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2pPr>
            <a:lvl3pPr marL="1371600" marR="0" lvl="2"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3pPr>
            <a:lvl4pPr marL="1828800" marR="0" lvl="3"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4pPr>
            <a:lvl5pPr marL="2286000" marR="0" lvl="4"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5pPr>
            <a:lvl6pPr marL="2743200" marR="0" lvl="5"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6pPr>
            <a:lvl7pPr marL="3200400" marR="0" lvl="6"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7pPr>
            <a:lvl8pPr marL="3657600" marR="0" lvl="7"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8pPr>
            <a:lvl9pPr marL="4114800" marR="0" lvl="8" indent="-466725" algn="l" rtl="0">
              <a:lnSpc>
                <a:spcPct val="100000"/>
              </a:lnSpc>
              <a:spcBef>
                <a:spcPts val="5900"/>
              </a:spcBef>
              <a:spcAft>
                <a:spcPts val="0"/>
              </a:spcAft>
              <a:buClr>
                <a:srgbClr val="000000"/>
              </a:buClr>
              <a:buSzPts val="3750"/>
              <a:buFont typeface="Helvetica Neue Light"/>
              <a:buChar char="•"/>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11935815" y="13010554"/>
            <a:ext cx="494511" cy="511173"/>
          </a:xfrm>
          <a:prstGeom prst="rect">
            <a:avLst/>
          </a:prstGeom>
          <a:noFill/>
          <a:ln>
            <a:noFill/>
          </a:ln>
        </p:spPr>
        <p:txBody>
          <a:bodyPr spcFirstLastPara="1" wrap="square" lIns="71425" tIns="71425" rIns="71425" bIns="71425"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gosuslugi.ru/" TargetMode="External"/><Relationship Id="rId5" Type="http://schemas.openxmlformats.org/officeDocument/2006/relationships/hyperlink" Target="https://crypto.kontur.ru/"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nic.gov.ru/" TargetMode="External"/><Relationship Id="rId5" Type="http://schemas.openxmlformats.org/officeDocument/2006/relationships/hyperlink" Target="http://www.lexed.ru/praktika/priznanie-inostrannogo-obrazovaniya-v-rf/"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hyperlink" Target="http://www.nostroy.ru/" TargetMode="External"/><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mailto:info@nostroy.ru" TargetMode="External"/><Relationship Id="rId12"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nrs@nostroy.ru" TargetMode="External"/><Relationship Id="rId11" Type="http://schemas.openxmlformats.org/officeDocument/2006/relationships/image" Target="../media/image28.png"/><Relationship Id="rId5" Type="http://schemas.openxmlformats.org/officeDocument/2006/relationships/image" Target="../media/image25.jp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12"/>
          <p:cNvPicPr preferRelativeResize="0"/>
          <p:nvPr/>
        </p:nvPicPr>
        <p:blipFill rotWithShape="1">
          <a:blip r:embed="rId3">
            <a:alphaModFix/>
          </a:blip>
          <a:srcRect/>
          <a:stretch/>
        </p:blipFill>
        <p:spPr>
          <a:xfrm>
            <a:off x="-2" y="17585"/>
            <a:ext cx="24374106" cy="8108598"/>
          </a:xfrm>
          <a:prstGeom prst="rect">
            <a:avLst/>
          </a:prstGeom>
          <a:noFill/>
          <a:ln>
            <a:noFill/>
          </a:ln>
        </p:spPr>
      </p:pic>
      <p:sp>
        <p:nvSpPr>
          <p:cNvPr id="52" name="Google Shape;52;p12" descr="ÐÐ°ÑÑÐ¸Ð½ÐºÐ¸ Ð¿Ð¾ Ð·Ð°Ð¿ÑÐ¾ÑÑ Ð¼Ð¾ÑÐºÐ²Ð°-ÑÐ¸ÑÐ¸ Ð¿Ð°Ð½Ð¾ÑÐ°Ð¼Ð°"/>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4" name="Google Shape;54;p12"/>
          <p:cNvSpPr/>
          <p:nvPr/>
        </p:nvSpPr>
        <p:spPr>
          <a:xfrm>
            <a:off x="9896" y="8101178"/>
            <a:ext cx="24364208" cy="5597237"/>
          </a:xfrm>
          <a:prstGeom prst="rect">
            <a:avLst/>
          </a:prstGeom>
          <a:solidFill>
            <a:schemeClr val="accent1">
              <a:lumMod val="50000"/>
              <a:alpha val="4196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dirty="0">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7200"/>
              <a:buFont typeface="Times New Roman"/>
              <a:buNone/>
            </a:pPr>
            <a:r>
              <a:rPr lang="ru-RU" sz="7200" b="0" i="0" u="none" strike="noStrike" cap="none" dirty="0">
                <a:solidFill>
                  <a:schemeClr val="bg1"/>
                </a:solidFill>
                <a:latin typeface="Times New Roman"/>
                <a:ea typeface="Times New Roman"/>
                <a:cs typeface="Times New Roman"/>
                <a:sym typeface="Times New Roman"/>
              </a:rPr>
              <a:t>Эксперт СРО по работе в АИС НРС</a:t>
            </a:r>
            <a:endParaRPr dirty="0">
              <a:solidFill>
                <a:schemeClr val="bg1"/>
              </a:solidFill>
            </a:endParaRPr>
          </a:p>
          <a:p>
            <a:pPr marL="0" marR="0" lvl="0" indent="0" algn="ctr" rtl="0">
              <a:lnSpc>
                <a:spcPct val="100000"/>
              </a:lnSpc>
              <a:spcBef>
                <a:spcPts val="0"/>
              </a:spcBef>
              <a:spcAft>
                <a:spcPts val="0"/>
              </a:spcAft>
              <a:buClr>
                <a:srgbClr val="000000"/>
              </a:buClr>
              <a:buSzPts val="7200"/>
              <a:buFont typeface="Times New Roman"/>
              <a:buNone/>
            </a:pPr>
            <a:r>
              <a:rPr lang="ru-RU" sz="7200" b="1" i="0" u="none" strike="noStrike" cap="none" dirty="0">
                <a:solidFill>
                  <a:schemeClr val="bg1"/>
                </a:solidFill>
                <a:latin typeface="Times New Roman"/>
                <a:ea typeface="Times New Roman"/>
                <a:cs typeface="Times New Roman"/>
                <a:sym typeface="Times New Roman"/>
              </a:rPr>
              <a:t>Работа экспертов в АИС НРС. Типичные проблемы и пути их предупреждения</a:t>
            </a:r>
            <a:endParaRPr sz="7200" b="0" i="0" u="none" strike="noStrike" cap="none" dirty="0">
              <a:solidFill>
                <a:schemeClr val="bg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7200"/>
              <a:buFont typeface="Helvetica Neue"/>
              <a:buNone/>
            </a:pPr>
            <a:endParaRPr lang="ru-RU" sz="32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7200"/>
              <a:buFont typeface="Helvetica Neue"/>
              <a:buNone/>
            </a:pPr>
            <a:r>
              <a:rPr lang="ru-RU" sz="2800" b="1" i="0" u="none" strike="noStrike" cap="none" dirty="0">
                <a:solidFill>
                  <a:schemeClr val="bg1"/>
                </a:solidFill>
                <a:latin typeface="Times New Roman" panose="02020603050405020304" pitchFamily="18" charset="0"/>
                <a:ea typeface="Helvetica Neue"/>
                <a:cs typeface="Times New Roman" panose="02020603050405020304" pitchFamily="18" charset="0"/>
                <a:sym typeface="Helvetica Neue"/>
              </a:rPr>
              <a:t>Национальное </a:t>
            </a:r>
          </a:p>
          <a:p>
            <a:pPr marL="0" marR="0" lvl="0" indent="0" algn="ctr" rtl="0">
              <a:lnSpc>
                <a:spcPct val="100000"/>
              </a:lnSpc>
              <a:spcBef>
                <a:spcPts val="0"/>
              </a:spcBef>
              <a:spcAft>
                <a:spcPts val="0"/>
              </a:spcAft>
              <a:buClr>
                <a:srgbClr val="000000"/>
              </a:buClr>
              <a:buSzPts val="7200"/>
              <a:buFont typeface="Helvetica Neue"/>
              <a:buNone/>
            </a:pPr>
            <a:r>
              <a:rPr lang="ru-RU" sz="2800" b="1" i="0" u="none" strike="noStrike" cap="none" dirty="0">
                <a:solidFill>
                  <a:schemeClr val="bg1"/>
                </a:solidFill>
                <a:latin typeface="Times New Roman" panose="02020603050405020304" pitchFamily="18" charset="0"/>
                <a:ea typeface="Helvetica Neue"/>
                <a:cs typeface="Times New Roman" panose="02020603050405020304" pitchFamily="18" charset="0"/>
                <a:sym typeface="Helvetica Neue"/>
              </a:rPr>
              <a:t>объединение строителей</a:t>
            </a:r>
          </a:p>
          <a:p>
            <a:pPr marL="0" marR="0" lvl="0" indent="0" algn="ctr" rtl="0">
              <a:lnSpc>
                <a:spcPct val="100000"/>
              </a:lnSpc>
              <a:spcBef>
                <a:spcPts val="0"/>
              </a:spcBef>
              <a:spcAft>
                <a:spcPts val="0"/>
              </a:spcAft>
              <a:buClr>
                <a:srgbClr val="000000"/>
              </a:buClr>
              <a:buSzPts val="7200"/>
              <a:buFont typeface="Helvetica Neue"/>
              <a:buNone/>
            </a:pPr>
            <a:r>
              <a:rPr lang="ru-RU" sz="2800" b="1" dirty="0">
                <a:solidFill>
                  <a:schemeClr val="bg1"/>
                </a:solidFill>
                <a:latin typeface="Times New Roman" panose="02020603050405020304" pitchFamily="18" charset="0"/>
                <a:ea typeface="Helvetica Neue"/>
                <a:cs typeface="Times New Roman" panose="02020603050405020304" pitchFamily="18" charset="0"/>
                <a:sym typeface="Helvetica Neue"/>
              </a:rPr>
              <a:t>2020 г.</a:t>
            </a:r>
            <a:endParaRPr sz="2800" b="1" i="0" u="none" strike="noStrike" cap="none" dirty="0">
              <a:solidFill>
                <a:schemeClr val="bg1"/>
              </a:solidFill>
              <a:latin typeface="Times New Roman" panose="02020603050405020304" pitchFamily="18" charset="0"/>
              <a:ea typeface="Helvetica Neue"/>
              <a:cs typeface="Times New Roman" panose="02020603050405020304" pitchFamily="18" charset="0"/>
              <a:sym typeface="Helvetica Neue"/>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dirty="0">
              <a:solidFill>
                <a:srgbClr val="592F74"/>
              </a:solidFill>
              <a:latin typeface="Helvetica Neue Light"/>
              <a:ea typeface="Helvetica Neue Light"/>
              <a:cs typeface="Helvetica Neue Light"/>
              <a:sym typeface="Helvetica Neue Light"/>
            </a:endParaRPr>
          </a:p>
        </p:txBody>
      </p:sp>
      <p:pic>
        <p:nvPicPr>
          <p:cNvPr id="57" name="Google Shape;57;p12" descr="ÐÐ¾ÑÐ¾Ð¶ÐµÐµ Ð¸Ð·Ð¾Ð±ÑÐ°Ð¶ÐµÐ½Ð¸Ðµ"/>
          <p:cNvPicPr preferRelativeResize="0"/>
          <p:nvPr/>
        </p:nvPicPr>
        <p:blipFill rotWithShape="1">
          <a:blip r:embed="rId4">
            <a:alphaModFix/>
          </a:blip>
          <a:srcRect/>
          <a:stretch/>
        </p:blipFill>
        <p:spPr>
          <a:xfrm>
            <a:off x="460375" y="3985947"/>
            <a:ext cx="6749123" cy="4140236"/>
          </a:xfrm>
          <a:prstGeom prst="rect">
            <a:avLst/>
          </a:prstGeom>
          <a:noFill/>
          <a:ln>
            <a:noFill/>
          </a:ln>
        </p:spPr>
      </p:pic>
      <p:sp>
        <p:nvSpPr>
          <p:cNvPr id="58" name="Google Shape;58;p12"/>
          <p:cNvSpPr txBox="1"/>
          <p:nvPr/>
        </p:nvSpPr>
        <p:spPr>
          <a:xfrm>
            <a:off x="19878924" y="1404933"/>
            <a:ext cx="4197100" cy="1628200"/>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EBF5FF"/>
              </a:buClr>
              <a:buSzPts val="14000"/>
              <a:buFont typeface="Helvetica Neue"/>
              <a:buNone/>
            </a:pPr>
            <a:r>
              <a:rPr lang="ru-RU" sz="14000" b="0" i="0" u="none" strike="noStrike" cap="none" dirty="0">
                <a:solidFill>
                  <a:srgbClr val="EBF5FF"/>
                </a:solidFill>
                <a:latin typeface="Helvetica Neue"/>
                <a:ea typeface="Helvetica Neue"/>
                <a:cs typeface="Helvetica Neue"/>
                <a:sym typeface="Helvetica Neue"/>
              </a:rPr>
              <a:t>НРС</a:t>
            </a:r>
            <a:endParaRPr sz="14000" b="0" i="0" u="none" strike="noStrike" cap="none" dirty="0">
              <a:solidFill>
                <a:srgbClr val="EBF5FF"/>
              </a:solidFill>
              <a:latin typeface="Helvetica Neue"/>
              <a:ea typeface="Helvetica Neue"/>
              <a:cs typeface="Helvetica Neue"/>
              <a:sym typeface="Helvetica Neue"/>
            </a:endParaRPr>
          </a:p>
        </p:txBody>
      </p:sp>
      <p:pic>
        <p:nvPicPr>
          <p:cNvPr id="9" name="Изображение" descr="Изображение"/>
          <p:cNvPicPr>
            <a:picLocks noChangeAspect="1"/>
          </p:cNvPicPr>
          <p:nvPr/>
        </p:nvPicPr>
        <p:blipFill>
          <a:blip r:embed="rId5">
            <a:extLst/>
          </a:blip>
          <a:stretch>
            <a:fillRect/>
          </a:stretch>
        </p:blipFill>
        <p:spPr>
          <a:xfrm>
            <a:off x="460375" y="513329"/>
            <a:ext cx="4376112" cy="3123391"/>
          </a:xfrm>
          <a:prstGeom prst="rect">
            <a:avLst/>
          </a:prstGeom>
          <a:ln w="12700">
            <a:miter lim="400000"/>
          </a:ln>
        </p:spPr>
      </p:pic>
    </p:spTree>
    <p:extLst>
      <p:ext uri="{BB962C8B-B14F-4D97-AF65-F5344CB8AC3E}">
        <p14:creationId xmlns:p14="http://schemas.microsoft.com/office/powerpoint/2010/main" val="4181504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25235" y="0"/>
            <a:ext cx="23886124" cy="160765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5692924" y="388326"/>
            <a:ext cx="14698254" cy="830997"/>
          </a:xfrm>
          <a:prstGeom prst="rect">
            <a:avLst/>
          </a:prstGeom>
        </p:spPr>
        <p:txBody>
          <a:bodyPr wrap="none">
            <a:spAutoFit/>
          </a:bodyPr>
          <a:lstStyle/>
          <a:p>
            <a:r>
              <a:rPr lang="ru-RU" sz="4800" b="1" dirty="0">
                <a:solidFill>
                  <a:srgbClr val="FFFFFF"/>
                </a:solidFill>
              </a:rPr>
              <a:t>2. Ошибки при загрузке документов в АИС НРС</a:t>
            </a:r>
          </a:p>
        </p:txBody>
      </p:sp>
      <p:sp>
        <p:nvSpPr>
          <p:cNvPr id="5" name="Прямоугольник 4"/>
          <p:cNvSpPr/>
          <p:nvPr/>
        </p:nvSpPr>
        <p:spPr>
          <a:xfrm>
            <a:off x="6145654" y="1525540"/>
            <a:ext cx="11464998" cy="1015663"/>
          </a:xfrm>
          <a:prstGeom prst="rect">
            <a:avLst/>
          </a:prstGeom>
        </p:spPr>
        <p:txBody>
          <a:bodyPr wrap="none">
            <a:spAutoFit/>
          </a:bodyPr>
          <a:lstStyle/>
          <a:p>
            <a:pPr lvl="0" algn="ctr">
              <a:buSzPts val="7200"/>
            </a:pPr>
            <a:r>
              <a:rPr lang="ru-RU" sz="6000" b="1" dirty="0">
                <a:latin typeface="Times New Roman"/>
                <a:ea typeface="Times New Roman"/>
                <a:cs typeface="Times New Roman"/>
                <a:sym typeface="Times New Roman"/>
              </a:rPr>
              <a:t>Что необходимо предпринимать</a:t>
            </a:r>
            <a:endParaRPr lang="ru-RU" sz="6000" dirty="0"/>
          </a:p>
        </p:txBody>
      </p:sp>
      <p:sp>
        <p:nvSpPr>
          <p:cNvPr id="8" name="Прямоугольник 7"/>
          <p:cNvSpPr/>
          <p:nvPr/>
        </p:nvSpPr>
        <p:spPr>
          <a:xfrm>
            <a:off x="235131" y="2739305"/>
            <a:ext cx="21593910" cy="10541347"/>
          </a:xfrm>
          <a:prstGeom prst="rect">
            <a:avLst/>
          </a:prstGeom>
        </p:spPr>
        <p:txBody>
          <a:bodyPr wrap="square">
            <a:spAutoFit/>
          </a:bodyPr>
          <a:lstStyle/>
          <a:p>
            <a:pPr marL="457200" lvl="0" indent="-609600" algn="just">
              <a:buSzPts val="6000"/>
              <a:buFont typeface="Times New Roman"/>
              <a:buAutoNum type="arabicPeriod"/>
            </a:pPr>
            <a:r>
              <a:rPr lang="ru-RU" sz="6000" b="1" dirty="0">
                <a:latin typeface="Times New Roman"/>
                <a:ea typeface="Times New Roman"/>
                <a:cs typeface="Times New Roman"/>
                <a:sym typeface="Times New Roman"/>
              </a:rPr>
              <a:t> Проверять на сайте Ассоциации заявителей по форме запроса Уведомлений перед загрузкой их данных в систему АИС НРС</a:t>
            </a:r>
          </a:p>
          <a:p>
            <a:pPr marL="457200" lvl="0" indent="-609600" algn="just">
              <a:buSzPts val="6000"/>
              <a:buFont typeface="Times New Roman"/>
              <a:buAutoNum type="arabicPeriod"/>
            </a:pPr>
            <a:endParaRPr lang="ru-RU" sz="6000" b="1" dirty="0">
              <a:latin typeface="Times New Roman"/>
              <a:ea typeface="Times New Roman"/>
              <a:cs typeface="Times New Roman"/>
              <a:sym typeface="Times New Roman"/>
            </a:endParaRPr>
          </a:p>
          <a:p>
            <a:pPr marL="457200" lvl="0" indent="-609600" algn="just">
              <a:buSzPts val="6000"/>
              <a:buFont typeface="Times New Roman"/>
              <a:buAutoNum type="arabicPeriod"/>
            </a:pPr>
            <a:r>
              <a:rPr lang="ru-RU" sz="6000" b="1" dirty="0">
                <a:latin typeface="Times New Roman"/>
                <a:ea typeface="Times New Roman"/>
                <a:cs typeface="Times New Roman"/>
                <a:sym typeface="Times New Roman"/>
              </a:rPr>
              <a:t> Загружать все страницы пакета документов</a:t>
            </a:r>
          </a:p>
          <a:p>
            <a:pPr marL="457200" lvl="0" indent="-609600" algn="just">
              <a:buSzPts val="6000"/>
              <a:buFont typeface="Times New Roman"/>
              <a:buAutoNum type="arabicPeriod"/>
            </a:pPr>
            <a:endParaRPr lang="ru-RU" sz="6000" b="1" dirty="0">
              <a:latin typeface="Times New Roman"/>
              <a:ea typeface="Times New Roman"/>
              <a:cs typeface="Times New Roman"/>
              <a:sym typeface="Times New Roman"/>
            </a:endParaRPr>
          </a:p>
          <a:p>
            <a:pPr marL="457200" lvl="0" indent="-609600" algn="just">
              <a:buSzPts val="6000"/>
              <a:buFont typeface="Times New Roman"/>
              <a:buAutoNum type="arabicPeriod"/>
            </a:pPr>
            <a:r>
              <a:rPr lang="ru-RU" sz="6000" b="1" dirty="0">
                <a:latin typeface="Times New Roman"/>
                <a:ea typeface="Times New Roman"/>
                <a:cs typeface="Times New Roman"/>
                <a:sym typeface="Times New Roman"/>
              </a:rPr>
              <a:t> Разделять на несколько документов файлы, размер которых превышают </a:t>
            </a:r>
            <a:r>
              <a:rPr lang="ru-RU" sz="6000" b="1" dirty="0" smtClean="0">
                <a:latin typeface="Times New Roman"/>
                <a:ea typeface="Times New Roman"/>
                <a:cs typeface="Times New Roman"/>
                <a:sym typeface="Times New Roman"/>
              </a:rPr>
              <a:t>норму </a:t>
            </a:r>
            <a:endParaRPr lang="ru-RU" sz="6000" b="1" dirty="0">
              <a:latin typeface="Times New Roman"/>
              <a:ea typeface="Times New Roman"/>
              <a:cs typeface="Times New Roman"/>
              <a:sym typeface="Times New Roman"/>
            </a:endParaRPr>
          </a:p>
          <a:p>
            <a:pPr marL="457200" lvl="0" indent="-609600" algn="just">
              <a:buSzPts val="6000"/>
              <a:buFont typeface="Times New Roman"/>
              <a:buAutoNum type="arabicPeriod"/>
            </a:pPr>
            <a:endParaRPr lang="ru-RU" sz="6000" b="1" dirty="0">
              <a:latin typeface="Times New Roman"/>
              <a:ea typeface="Times New Roman"/>
              <a:cs typeface="Times New Roman"/>
              <a:sym typeface="Times New Roman"/>
            </a:endParaRPr>
          </a:p>
          <a:p>
            <a:pPr marL="457200" lvl="0" indent="-609600" algn="just">
              <a:buSzPts val="6000"/>
              <a:buFont typeface="Times New Roman"/>
              <a:buAutoNum type="arabicPeriod"/>
            </a:pPr>
            <a:r>
              <a:rPr lang="ru-RU" sz="6000" b="1" dirty="0">
                <a:latin typeface="Times New Roman"/>
                <a:ea typeface="Times New Roman"/>
                <a:cs typeface="Times New Roman"/>
                <a:sym typeface="Times New Roman"/>
              </a:rPr>
              <a:t> Проверять файлы ЭЦП на сайте </a:t>
            </a:r>
            <a:r>
              <a:rPr lang="en-US" sz="3200" dirty="0">
                <a:hlinkClick r:id="rId5"/>
              </a:rPr>
              <a:t>https://crypto.kontur.ru/</a:t>
            </a:r>
            <a:r>
              <a:rPr lang="ru-RU" sz="3200" dirty="0"/>
              <a:t>; </a:t>
            </a:r>
            <a:r>
              <a:rPr lang="en-US" sz="3200" dirty="0">
                <a:hlinkClick r:id="rId6"/>
              </a:rPr>
              <a:t>https://www.gosuslugi.ru/</a:t>
            </a:r>
            <a:endParaRPr lang="ru-RU" sz="3200" dirty="0"/>
          </a:p>
          <a:p>
            <a:pPr marL="457200" lvl="0" indent="-609600" algn="just">
              <a:buSzPts val="6000"/>
              <a:buFont typeface="Times New Roman"/>
              <a:buAutoNum type="arabicPeriod"/>
            </a:pPr>
            <a:endParaRPr lang="ru-RU" sz="7900" b="1" dirty="0">
              <a:latin typeface="Times New Roman"/>
              <a:ea typeface="Times New Roman"/>
              <a:cs typeface="Times New Roman"/>
              <a:sym typeface="Times New Roman"/>
            </a:endParaRPr>
          </a:p>
        </p:txBody>
      </p:sp>
      <p:sp>
        <p:nvSpPr>
          <p:cNvPr id="22" name="Google Shape;179;p19"/>
          <p:cNvSpPr/>
          <p:nvPr/>
        </p:nvSpPr>
        <p:spPr>
          <a:xfrm>
            <a:off x="22718450" y="1778553"/>
            <a:ext cx="808200" cy="8747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180;p19"/>
          <p:cNvSpPr/>
          <p:nvPr/>
        </p:nvSpPr>
        <p:spPr>
          <a:xfrm>
            <a:off x="22613750" y="11183442"/>
            <a:ext cx="912900" cy="719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614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3919" y="66189"/>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25235" y="0"/>
            <a:ext cx="23886124" cy="160765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5692924" y="388326"/>
            <a:ext cx="14698254" cy="830997"/>
          </a:xfrm>
          <a:prstGeom prst="rect">
            <a:avLst/>
          </a:prstGeom>
        </p:spPr>
        <p:txBody>
          <a:bodyPr wrap="none">
            <a:spAutoFit/>
          </a:bodyPr>
          <a:lstStyle/>
          <a:p>
            <a:r>
              <a:rPr lang="ru-RU" sz="4800" b="1" dirty="0">
                <a:solidFill>
                  <a:srgbClr val="FFFFFF"/>
                </a:solidFill>
              </a:rPr>
              <a:t>2. Ошибки при загрузке документов в АИС НРС</a:t>
            </a:r>
          </a:p>
        </p:txBody>
      </p:sp>
      <p:sp>
        <p:nvSpPr>
          <p:cNvPr id="5" name="Прямоугольник 4"/>
          <p:cNvSpPr/>
          <p:nvPr/>
        </p:nvSpPr>
        <p:spPr>
          <a:xfrm>
            <a:off x="6145654" y="1525540"/>
            <a:ext cx="11464998" cy="1015663"/>
          </a:xfrm>
          <a:prstGeom prst="rect">
            <a:avLst/>
          </a:prstGeom>
        </p:spPr>
        <p:txBody>
          <a:bodyPr wrap="none">
            <a:spAutoFit/>
          </a:bodyPr>
          <a:lstStyle/>
          <a:p>
            <a:pPr lvl="0" algn="ctr">
              <a:buSzPts val="7200"/>
            </a:pPr>
            <a:r>
              <a:rPr lang="ru-RU" sz="6000" b="1" dirty="0">
                <a:latin typeface="Times New Roman"/>
                <a:ea typeface="Times New Roman"/>
                <a:cs typeface="Times New Roman"/>
                <a:sym typeface="Times New Roman"/>
              </a:rPr>
              <a:t>Что необходимо предпринимать</a:t>
            </a:r>
            <a:endParaRPr lang="ru-RU" sz="6000" dirty="0"/>
          </a:p>
        </p:txBody>
      </p:sp>
      <p:sp>
        <p:nvSpPr>
          <p:cNvPr id="8" name="Прямоугольник 7"/>
          <p:cNvSpPr/>
          <p:nvPr/>
        </p:nvSpPr>
        <p:spPr>
          <a:xfrm>
            <a:off x="337140" y="2306071"/>
            <a:ext cx="22040251" cy="12880449"/>
          </a:xfrm>
          <a:prstGeom prst="rect">
            <a:avLst/>
          </a:prstGeom>
        </p:spPr>
        <p:txBody>
          <a:bodyPr wrap="square">
            <a:spAutoFit/>
          </a:bodyPr>
          <a:lstStyle/>
          <a:p>
            <a:pPr lvl="0" algn="just">
              <a:buSzPts val="6000"/>
            </a:pPr>
            <a:r>
              <a:rPr lang="ru-RU" sz="6000" b="1" dirty="0" smtClean="0">
                <a:latin typeface="Times New Roman"/>
                <a:ea typeface="Times New Roman"/>
                <a:cs typeface="Times New Roman"/>
                <a:sym typeface="Times New Roman"/>
              </a:rPr>
              <a:t>				</a:t>
            </a:r>
            <a:r>
              <a:rPr lang="ru-RU" sz="6000" b="1" dirty="0" smtClean="0">
                <a:solidFill>
                  <a:srgbClr val="FF0000"/>
                </a:solidFill>
                <a:latin typeface="Times New Roman"/>
                <a:ea typeface="Times New Roman"/>
                <a:cs typeface="Times New Roman"/>
                <a:sym typeface="Times New Roman"/>
              </a:rPr>
              <a:t>Загрузка страниц копии трудовой книжки</a:t>
            </a:r>
            <a:endParaRPr lang="ru-RU" sz="6000" b="1" dirty="0">
              <a:solidFill>
                <a:srgbClr val="FF0000"/>
              </a:solidFill>
              <a:latin typeface="Times New Roman"/>
              <a:ea typeface="Times New Roman"/>
              <a:cs typeface="Times New Roman"/>
              <a:sym typeface="Times New Roman"/>
            </a:endParaRPr>
          </a:p>
          <a:p>
            <a:pPr marL="457200" lvl="0" indent="-609600" algn="just">
              <a:buSzPts val="6000"/>
              <a:buFont typeface="Times New Roman"/>
              <a:buAutoNum type="arabicPeriod"/>
            </a:pPr>
            <a:r>
              <a:rPr lang="ru-RU" sz="6000" b="1" dirty="0" smtClean="0">
                <a:latin typeface="Times New Roman"/>
                <a:ea typeface="Times New Roman"/>
                <a:cs typeface="Times New Roman"/>
                <a:sym typeface="Times New Roman"/>
              </a:rPr>
              <a:t> </a:t>
            </a:r>
            <a:r>
              <a:rPr lang="ru-RU" sz="6000" b="1" dirty="0">
                <a:latin typeface="Times New Roman"/>
                <a:ea typeface="Times New Roman"/>
                <a:cs typeface="Times New Roman"/>
                <a:sym typeface="Times New Roman"/>
              </a:rPr>
              <a:t>Загружать </a:t>
            </a:r>
            <a:r>
              <a:rPr lang="ru-RU" sz="6000" b="1" dirty="0" smtClean="0">
                <a:latin typeface="Times New Roman"/>
                <a:ea typeface="Times New Roman"/>
                <a:cs typeface="Times New Roman"/>
                <a:sym typeface="Times New Roman"/>
              </a:rPr>
              <a:t>только заполненные страницы трудовой книжки (оператор 039)</a:t>
            </a:r>
          </a:p>
          <a:p>
            <a:pPr marL="457200" lvl="0" indent="-609600" algn="just">
              <a:buSzPts val="6000"/>
              <a:buFont typeface="Times New Roman"/>
              <a:buAutoNum type="arabicPeriod"/>
            </a:pPr>
            <a:r>
              <a:rPr lang="ru-RU" sz="6000" b="1" dirty="0">
                <a:latin typeface="Times New Roman"/>
                <a:ea typeface="Times New Roman"/>
                <a:cs typeface="Times New Roman"/>
                <a:sym typeface="Times New Roman"/>
              </a:rPr>
              <a:t> З</a:t>
            </a:r>
            <a:r>
              <a:rPr lang="ru-RU" sz="6000" b="1" dirty="0" smtClean="0">
                <a:latin typeface="Times New Roman"/>
                <a:ea typeface="Times New Roman"/>
                <a:cs typeface="Times New Roman"/>
                <a:sym typeface="Times New Roman"/>
              </a:rPr>
              <a:t>агружать одним файлом, а не разбивать на отдельные файлы каждую страницу ТК (оператор 090)</a:t>
            </a:r>
          </a:p>
          <a:p>
            <a:pPr marL="457200" lvl="0" indent="-609600" algn="just">
              <a:buSzPts val="6000"/>
              <a:buFont typeface="Times New Roman"/>
              <a:buAutoNum type="arabicPeriod"/>
            </a:pPr>
            <a:r>
              <a:rPr lang="ru-RU" sz="6000" b="1" dirty="0">
                <a:latin typeface="Times New Roman"/>
                <a:ea typeface="Times New Roman"/>
                <a:cs typeface="Times New Roman"/>
                <a:sym typeface="Times New Roman"/>
              </a:rPr>
              <a:t> </a:t>
            </a:r>
            <a:r>
              <a:rPr lang="ru-RU" sz="6000" b="1" dirty="0" smtClean="0">
                <a:latin typeface="Times New Roman"/>
                <a:ea typeface="Times New Roman"/>
                <a:cs typeface="Times New Roman"/>
                <a:sym typeface="Times New Roman"/>
              </a:rPr>
              <a:t>При возврате на доработку при неполной ТК или ТК плохого качества формировать новый файл полностью, а не догружать дополнительным файлом (иной документ), это же касается других документов</a:t>
            </a:r>
          </a:p>
          <a:p>
            <a:pPr marL="457200" lvl="0" indent="-609600" algn="just">
              <a:buSzPts val="6000"/>
              <a:buFont typeface="Times New Roman"/>
              <a:buAutoNum type="arabicPeriod"/>
            </a:pPr>
            <a:r>
              <a:rPr lang="ru-RU" sz="6000" b="1" dirty="0" smtClean="0">
                <a:latin typeface="Times New Roman"/>
                <a:ea typeface="Times New Roman"/>
                <a:cs typeface="Times New Roman"/>
              </a:rPr>
              <a:t> </a:t>
            </a:r>
            <a:r>
              <a:rPr lang="ru-RU" sz="6000" b="1" dirty="0">
                <a:latin typeface="Times New Roman"/>
                <a:ea typeface="Times New Roman"/>
                <a:cs typeface="Times New Roman"/>
                <a:sym typeface="Times New Roman"/>
              </a:rPr>
              <a:t>Загружать</a:t>
            </a:r>
            <a:r>
              <a:rPr lang="ru-RU" sz="6000" b="1" dirty="0" smtClean="0">
                <a:latin typeface="Times New Roman"/>
                <a:ea typeface="Times New Roman"/>
                <a:cs typeface="Times New Roman"/>
              </a:rPr>
              <a:t> страницы ТК с соблюдением </a:t>
            </a:r>
            <a:r>
              <a:rPr lang="ru-RU" sz="6000" b="1" dirty="0">
                <a:latin typeface="Times New Roman"/>
                <a:ea typeface="Times New Roman"/>
                <a:cs typeface="Times New Roman"/>
              </a:rPr>
              <a:t>очередности </a:t>
            </a:r>
            <a:r>
              <a:rPr lang="ru-RU" sz="6000" b="1" dirty="0" smtClean="0">
                <a:latin typeface="Times New Roman"/>
                <a:ea typeface="Times New Roman"/>
                <a:cs typeface="Times New Roman"/>
              </a:rPr>
              <a:t>страниц, а не с </a:t>
            </a:r>
            <a:r>
              <a:rPr lang="ru-RU" sz="6000" b="1" dirty="0">
                <a:latin typeface="Times New Roman"/>
                <a:ea typeface="Times New Roman"/>
                <a:cs typeface="Times New Roman"/>
              </a:rPr>
              <a:t>произвольным расположением изображения </a:t>
            </a:r>
            <a:endParaRPr lang="ru-RU" sz="6000" b="1" dirty="0">
              <a:latin typeface="Times New Roman"/>
              <a:ea typeface="Times New Roman"/>
              <a:cs typeface="Times New Roman"/>
              <a:sym typeface="Times New Roman"/>
            </a:endParaRPr>
          </a:p>
          <a:p>
            <a:pPr marL="457200" lvl="0" indent="-609600" algn="just">
              <a:buSzPts val="6000"/>
              <a:buFont typeface="Times New Roman"/>
              <a:buAutoNum type="arabicPeriod"/>
            </a:pPr>
            <a:endParaRPr lang="ru-RU" sz="6000" b="1" dirty="0">
              <a:latin typeface="Times New Roman"/>
              <a:ea typeface="Times New Roman"/>
              <a:cs typeface="Times New Roman"/>
              <a:sym typeface="Times New Roman"/>
            </a:endParaRPr>
          </a:p>
          <a:p>
            <a:pPr lvl="0" algn="just">
              <a:buSzPts val="6000"/>
            </a:pPr>
            <a:endParaRPr lang="ru-RU" sz="3200" dirty="0"/>
          </a:p>
          <a:p>
            <a:pPr marL="457200" lvl="0" indent="-609600" algn="just">
              <a:buSzPts val="6000"/>
              <a:buFont typeface="Times New Roman"/>
              <a:buAutoNum type="arabicPeriod"/>
            </a:pPr>
            <a:endParaRPr lang="ru-RU" sz="7900" b="1" dirty="0">
              <a:latin typeface="Times New Roman"/>
              <a:ea typeface="Times New Roman"/>
              <a:cs typeface="Times New Roman"/>
              <a:sym typeface="Times New Roman"/>
            </a:endParaRPr>
          </a:p>
        </p:txBody>
      </p:sp>
      <p:sp>
        <p:nvSpPr>
          <p:cNvPr id="22" name="Google Shape;179;p19"/>
          <p:cNvSpPr/>
          <p:nvPr/>
        </p:nvSpPr>
        <p:spPr>
          <a:xfrm>
            <a:off x="22718450" y="1778553"/>
            <a:ext cx="808200" cy="8747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180;p19"/>
          <p:cNvSpPr/>
          <p:nvPr/>
        </p:nvSpPr>
        <p:spPr>
          <a:xfrm>
            <a:off x="22613750" y="11183442"/>
            <a:ext cx="912900" cy="719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031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25235" y="0"/>
            <a:ext cx="23886124" cy="160765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5692924" y="388326"/>
            <a:ext cx="14698254" cy="830997"/>
          </a:xfrm>
          <a:prstGeom prst="rect">
            <a:avLst/>
          </a:prstGeom>
        </p:spPr>
        <p:txBody>
          <a:bodyPr wrap="none">
            <a:spAutoFit/>
          </a:bodyPr>
          <a:lstStyle/>
          <a:p>
            <a:r>
              <a:rPr lang="ru-RU" sz="4800" b="1" dirty="0">
                <a:solidFill>
                  <a:srgbClr val="FFFFFF"/>
                </a:solidFill>
              </a:rPr>
              <a:t>2. Ошибки при загрузке документов в АИС НРС</a:t>
            </a:r>
          </a:p>
        </p:txBody>
      </p:sp>
      <p:sp>
        <p:nvSpPr>
          <p:cNvPr id="5" name="Прямоугольник 4"/>
          <p:cNvSpPr/>
          <p:nvPr/>
        </p:nvSpPr>
        <p:spPr>
          <a:xfrm>
            <a:off x="9895" y="1607649"/>
            <a:ext cx="21439315" cy="1938992"/>
          </a:xfrm>
          <a:prstGeom prst="rect">
            <a:avLst/>
          </a:prstGeom>
        </p:spPr>
        <p:txBody>
          <a:bodyPr wrap="square">
            <a:spAutoFit/>
          </a:bodyPr>
          <a:lstStyle/>
          <a:p>
            <a:pPr lvl="0" algn="ctr">
              <a:buClr>
                <a:schemeClr val="dk1"/>
              </a:buClr>
              <a:buSzPts val="7200"/>
            </a:pPr>
            <a:r>
              <a:rPr lang="ru-RU" sz="6000" b="1" dirty="0">
                <a:solidFill>
                  <a:schemeClr val="dk1"/>
                </a:solidFill>
                <a:latin typeface="Times New Roman"/>
                <a:ea typeface="Times New Roman"/>
                <a:cs typeface="Times New Roman"/>
                <a:sym typeface="Times New Roman"/>
              </a:rPr>
              <a:t>Что необходимо предпринимать в отношении иностранных граждан</a:t>
            </a:r>
            <a:endParaRPr lang="ru-RU" sz="1100" dirty="0"/>
          </a:p>
        </p:txBody>
      </p:sp>
      <p:sp>
        <p:nvSpPr>
          <p:cNvPr id="22" name="Google Shape;179;p19"/>
          <p:cNvSpPr/>
          <p:nvPr/>
        </p:nvSpPr>
        <p:spPr>
          <a:xfrm>
            <a:off x="22718450" y="1778553"/>
            <a:ext cx="808200" cy="8747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 name="Google Shape;180;p19"/>
          <p:cNvSpPr/>
          <p:nvPr/>
        </p:nvSpPr>
        <p:spPr>
          <a:xfrm>
            <a:off x="22613750" y="11183442"/>
            <a:ext cx="912900" cy="719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 name="Прямоугольник 9"/>
          <p:cNvSpPr/>
          <p:nvPr/>
        </p:nvSpPr>
        <p:spPr>
          <a:xfrm>
            <a:off x="251307" y="3436358"/>
            <a:ext cx="21682433" cy="8217634"/>
          </a:xfrm>
          <a:prstGeom prst="rect">
            <a:avLst/>
          </a:prstGeom>
        </p:spPr>
        <p:txBody>
          <a:bodyPr wrap="square">
            <a:spAutoFit/>
          </a:bodyPr>
          <a:lstStyle/>
          <a:p>
            <a:pPr marL="457200" lvl="0" indent="-546100">
              <a:buSzPts val="5000"/>
              <a:buFont typeface="Times New Roman"/>
              <a:buAutoNum type="arabicPeriod"/>
            </a:pPr>
            <a:r>
              <a:rPr lang="ru-RU" sz="4800" b="1" dirty="0">
                <a:latin typeface="Times New Roman" panose="02020603050405020304" pitchFamily="18" charset="0"/>
                <a:ea typeface="Times New Roman"/>
                <a:cs typeface="Times New Roman" panose="02020603050405020304" pitchFamily="18" charset="0"/>
                <a:sym typeface="Times New Roman"/>
              </a:rPr>
              <a:t> Предварительная проверка на требование по наличию «Разрешения на работу»</a:t>
            </a:r>
          </a:p>
          <a:p>
            <a:pPr marL="457200" lvl="0" indent="-546100">
              <a:buSzPts val="5000"/>
              <a:buFont typeface="Times New Roman"/>
              <a:buAutoNum type="arabicPeriod"/>
            </a:pPr>
            <a:r>
              <a:rPr lang="ru-RU" sz="4800" b="1" dirty="0">
                <a:latin typeface="Times New Roman" panose="02020603050405020304" pitchFamily="18" charset="0"/>
                <a:ea typeface="Times New Roman"/>
                <a:cs typeface="Times New Roman" panose="02020603050405020304" pitchFamily="18" charset="0"/>
                <a:sym typeface="Times New Roman"/>
              </a:rPr>
              <a:t> Предварительная проверка на требование по наличию признания 	иностранного образования на территории РФ на сайте по ссылке </a:t>
            </a:r>
            <a:r>
              <a:rPr lang="ru-RU" sz="4800" u="sng" dirty="0">
                <a:solidFill>
                  <a:srgbClr val="0000FF"/>
                </a:solidFill>
                <a:latin typeface="Times New Roman" panose="02020603050405020304" pitchFamily="18" charset="0"/>
                <a:cs typeface="Times New Roman" panose="02020603050405020304" pitchFamily="18" charset="0"/>
                <a:hlinkClick r:id="rId5"/>
              </a:rPr>
              <a:t>Признание документов иностранных государств об уровне образования и квалификации («</a:t>
            </a:r>
            <a:r>
              <a:rPr lang="ru-RU" sz="4800" u="sng" dirty="0" err="1">
                <a:solidFill>
                  <a:srgbClr val="0000FF"/>
                </a:solidFill>
                <a:latin typeface="Times New Roman" panose="02020603050405020304" pitchFamily="18" charset="0"/>
                <a:cs typeface="Times New Roman" panose="02020603050405020304" pitchFamily="18" charset="0"/>
                <a:hlinkClick r:id="rId5"/>
              </a:rPr>
              <a:t>нострификация</a:t>
            </a:r>
            <a:r>
              <a:rPr lang="ru-RU" sz="4800" u="sng" dirty="0">
                <a:solidFill>
                  <a:srgbClr val="0000FF"/>
                </a:solidFill>
                <a:latin typeface="Times New Roman" panose="02020603050405020304" pitchFamily="18" charset="0"/>
                <a:cs typeface="Times New Roman" panose="02020603050405020304" pitchFamily="18" charset="0"/>
                <a:hlinkClick r:id="rId5"/>
              </a:rPr>
              <a:t>»)</a:t>
            </a:r>
            <a:endParaRPr lang="ru-RU" sz="4800" b="1" dirty="0">
              <a:latin typeface="Times New Roman" panose="02020603050405020304" pitchFamily="18" charset="0"/>
              <a:ea typeface="Times New Roman"/>
              <a:cs typeface="Times New Roman" panose="02020603050405020304" pitchFamily="18" charset="0"/>
              <a:sym typeface="Times New Roman"/>
            </a:endParaRPr>
          </a:p>
          <a:p>
            <a:pPr marL="457200" lvl="0" indent="-546100">
              <a:buSzPts val="5000"/>
              <a:buFont typeface="Times New Roman"/>
              <a:buAutoNum type="arabicPeriod"/>
            </a:pPr>
            <a:r>
              <a:rPr lang="ru-RU" sz="4800" b="1" dirty="0">
                <a:latin typeface="Times New Roman" panose="02020603050405020304" pitchFamily="18" charset="0"/>
                <a:ea typeface="Times New Roman"/>
                <a:cs typeface="Times New Roman" panose="02020603050405020304" pitchFamily="18" charset="0"/>
                <a:sym typeface="Times New Roman"/>
              </a:rPr>
              <a:t> В случае если Признание не требуется, а специальность не соответствует приказу МИНСТРОЙ РФ № </a:t>
            </a:r>
            <a:r>
              <a:rPr lang="ru-RU" sz="4800" b="1" dirty="0" smtClean="0">
                <a:latin typeface="Times New Roman" panose="02020603050405020304" pitchFamily="18" charset="0"/>
                <a:ea typeface="Times New Roman"/>
                <a:cs typeface="Times New Roman" panose="02020603050405020304" pitchFamily="18" charset="0"/>
                <a:sym typeface="Times New Roman"/>
              </a:rPr>
              <a:t>688, </a:t>
            </a:r>
            <a:r>
              <a:rPr lang="ru-RU" sz="4800" b="1" dirty="0">
                <a:latin typeface="Times New Roman" panose="02020603050405020304" pitchFamily="18" charset="0"/>
                <a:ea typeface="Times New Roman"/>
                <a:cs typeface="Times New Roman" panose="02020603050405020304" pitchFamily="18" charset="0"/>
                <a:sym typeface="Times New Roman"/>
              </a:rPr>
              <a:t>то есть возможность обратиться в </a:t>
            </a:r>
            <a:r>
              <a:rPr lang="ru-RU" sz="4800" b="1" dirty="0">
                <a:solidFill>
                  <a:srgbClr val="FF0000"/>
                </a:solidFill>
                <a:latin typeface="Times New Roman" panose="02020603050405020304" pitchFamily="18" charset="0"/>
                <a:ea typeface="Times New Roman"/>
                <a:cs typeface="Times New Roman" panose="02020603050405020304" pitchFamily="18" charset="0"/>
                <a:sym typeface="Times New Roman"/>
              </a:rPr>
              <a:t>ФГБУ «ГЛАВЭКСПЕРТЦЕНТР»</a:t>
            </a:r>
            <a:r>
              <a:rPr lang="ru-RU" sz="4800" b="1" dirty="0">
                <a:latin typeface="Times New Roman" panose="02020603050405020304" pitchFamily="18" charset="0"/>
                <a:ea typeface="Times New Roman"/>
                <a:cs typeface="Times New Roman" panose="02020603050405020304" pitchFamily="18" charset="0"/>
                <a:sym typeface="Times New Roman"/>
              </a:rPr>
              <a:t> для получения свидетельства об эквивалентности для документов, которые не требуют признания </a:t>
            </a:r>
            <a:r>
              <a:rPr lang="en-US" sz="4800" u="sng" dirty="0">
                <a:solidFill>
                  <a:srgbClr val="0000FF"/>
                </a:solidFill>
                <a:latin typeface="Times New Roman" panose="02020603050405020304" pitchFamily="18" charset="0"/>
                <a:cs typeface="Times New Roman" panose="02020603050405020304" pitchFamily="18" charset="0"/>
                <a:hlinkClick r:id="rId6"/>
              </a:rPr>
              <a:t>https://nic.gov.ru/</a:t>
            </a:r>
            <a:r>
              <a:rPr lang="ru-RU" sz="4800" u="sng" dirty="0">
                <a:solidFill>
                  <a:srgbClr val="0000FF"/>
                </a:solidFill>
                <a:latin typeface="Times New Roman" panose="02020603050405020304" pitchFamily="18" charset="0"/>
                <a:cs typeface="Times New Roman" panose="02020603050405020304" pitchFamily="18" charset="0"/>
              </a:rPr>
              <a:t> ФГБУ </a:t>
            </a:r>
            <a:r>
              <a:rPr lang="ru-RU" sz="4800" u="sng" dirty="0" err="1">
                <a:solidFill>
                  <a:srgbClr val="0000FF"/>
                </a:solidFill>
                <a:latin typeface="Times New Roman" panose="02020603050405020304" pitchFamily="18" charset="0"/>
                <a:cs typeface="Times New Roman" panose="02020603050405020304" pitchFamily="18" charset="0"/>
              </a:rPr>
              <a:t>Главэкспертцентр</a:t>
            </a:r>
            <a:endParaRPr lang="ru-RU" sz="4800" b="1" dirty="0">
              <a:latin typeface="Times New Roman" panose="02020603050405020304" pitchFamily="18" charset="0"/>
              <a:ea typeface="Times New Roman"/>
              <a:cs typeface="Times New Roman" panose="02020603050405020304" pitchFamily="18" charset="0"/>
              <a:sym typeface="Times New Roman"/>
            </a:endParaRPr>
          </a:p>
        </p:txBody>
      </p:sp>
      <p:pic>
        <p:nvPicPr>
          <p:cNvPr id="29" name="Рисунок 28" descr="https://nic.gov.ru/Themes/CustomTheme/Styles/Recognition308x195.pn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19696209" y="10752734"/>
            <a:ext cx="1515900" cy="970915"/>
          </a:xfrm>
          <a:prstGeom prst="rect">
            <a:avLst/>
          </a:prstGeom>
          <a:noFill/>
          <a:ln>
            <a:noFill/>
          </a:ln>
        </p:spPr>
      </p:pic>
    </p:spTree>
    <p:extLst>
      <p:ext uri="{BB962C8B-B14F-4D97-AF65-F5344CB8AC3E}">
        <p14:creationId xmlns:p14="http://schemas.microsoft.com/office/powerpoint/2010/main" val="4024778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9895" y="46202"/>
            <a:ext cx="24441988"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97876" y="50131"/>
            <a:ext cx="23886124" cy="160765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5692924" y="388326"/>
            <a:ext cx="14698254" cy="830997"/>
          </a:xfrm>
          <a:prstGeom prst="rect">
            <a:avLst/>
          </a:prstGeom>
        </p:spPr>
        <p:txBody>
          <a:bodyPr wrap="none">
            <a:spAutoFit/>
          </a:bodyPr>
          <a:lstStyle/>
          <a:p>
            <a:r>
              <a:rPr lang="ru-RU" sz="4800" b="1" dirty="0">
                <a:solidFill>
                  <a:srgbClr val="FFFFFF"/>
                </a:solidFill>
              </a:rPr>
              <a:t>2. Ошибки при загрузке документов в АИС НРС</a:t>
            </a:r>
          </a:p>
        </p:txBody>
      </p:sp>
      <p:sp>
        <p:nvSpPr>
          <p:cNvPr id="5" name="Прямоугольник 4"/>
          <p:cNvSpPr/>
          <p:nvPr/>
        </p:nvSpPr>
        <p:spPr>
          <a:xfrm>
            <a:off x="9895" y="1607649"/>
            <a:ext cx="21439315" cy="1015663"/>
          </a:xfrm>
          <a:prstGeom prst="rect">
            <a:avLst/>
          </a:prstGeom>
        </p:spPr>
        <p:txBody>
          <a:bodyPr wrap="square">
            <a:spAutoFit/>
          </a:bodyPr>
          <a:lstStyle/>
          <a:p>
            <a:pPr lvl="0" algn="ctr">
              <a:buClr>
                <a:schemeClr val="dk1"/>
              </a:buClr>
              <a:buSzPts val="7200"/>
            </a:pPr>
            <a:r>
              <a:rPr lang="ru-RU" sz="6000" b="1" dirty="0" smtClean="0">
                <a:solidFill>
                  <a:schemeClr val="dk1"/>
                </a:solidFill>
                <a:latin typeface="Times New Roman"/>
                <a:ea typeface="Times New Roman"/>
                <a:cs typeface="Times New Roman"/>
                <a:sym typeface="Times New Roman"/>
              </a:rPr>
              <a:t>Примеры</a:t>
            </a:r>
            <a:endParaRPr lang="ru-RU" sz="1100" dirty="0"/>
          </a:p>
        </p:txBody>
      </p:sp>
      <p:sp>
        <p:nvSpPr>
          <p:cNvPr id="4" name="TextBox 3"/>
          <p:cNvSpPr txBox="1"/>
          <p:nvPr/>
        </p:nvSpPr>
        <p:spPr>
          <a:xfrm>
            <a:off x="703780" y="2652936"/>
            <a:ext cx="22794881" cy="5016758"/>
          </a:xfrm>
          <a:prstGeom prst="rect">
            <a:avLst/>
          </a:prstGeom>
          <a:noFill/>
        </p:spPr>
        <p:txBody>
          <a:bodyPr wrap="square" rtlCol="0">
            <a:spAutoFit/>
          </a:bodyPr>
          <a:lstStyle/>
          <a:p>
            <a:r>
              <a:rPr lang="ru-RU" sz="4000" b="1" dirty="0" smtClean="0">
                <a:latin typeface="Times New Roman" panose="02020603050405020304" pitchFamily="18" charset="0"/>
                <a:ea typeface="Times New Roman"/>
                <a:cs typeface="Times New Roman" panose="02020603050405020304" pitchFamily="18" charset="0"/>
              </a:rPr>
              <a:t>1. Диплом </a:t>
            </a:r>
            <a:r>
              <a:rPr lang="ru-RU" sz="4000" b="1" dirty="0">
                <a:latin typeface="Times New Roman" panose="02020603050405020304" pitchFamily="18" charset="0"/>
                <a:ea typeface="Times New Roman"/>
                <a:cs typeface="Times New Roman" panose="02020603050405020304" pitchFamily="18" charset="0"/>
              </a:rPr>
              <a:t>Украины от 2010 года</a:t>
            </a:r>
          </a:p>
          <a:p>
            <a:r>
              <a:rPr lang="ru-RU" sz="4000" b="1" dirty="0">
                <a:latin typeface="Times New Roman" panose="02020603050405020304" pitchFamily="18" charset="0"/>
                <a:ea typeface="Times New Roman"/>
                <a:cs typeface="Times New Roman" panose="02020603050405020304" pitchFamily="18" charset="0"/>
              </a:rPr>
              <a:t>Специальность </a:t>
            </a:r>
            <a:r>
              <a:rPr lang="ru-RU" sz="4000" b="1" i="1" dirty="0">
                <a:latin typeface="Times New Roman" panose="02020603050405020304" pitchFamily="18" charset="0"/>
                <a:ea typeface="Times New Roman"/>
                <a:cs typeface="Times New Roman" panose="02020603050405020304" pitchFamily="18" charset="0"/>
              </a:rPr>
              <a:t>Технология сварки</a:t>
            </a:r>
          </a:p>
          <a:p>
            <a:r>
              <a:rPr lang="ru-RU" sz="4000" b="1" dirty="0" err="1">
                <a:latin typeface="Times New Roman" panose="02020603050405020304" pitchFamily="18" charset="0"/>
                <a:ea typeface="Times New Roman"/>
                <a:cs typeface="Times New Roman" panose="02020603050405020304" pitchFamily="18" charset="0"/>
              </a:rPr>
              <a:t>Нострификация</a:t>
            </a:r>
            <a:r>
              <a:rPr lang="ru-RU" sz="4000" b="1" dirty="0">
                <a:latin typeface="Times New Roman" panose="02020603050405020304" pitchFamily="18" charset="0"/>
                <a:ea typeface="Times New Roman"/>
                <a:cs typeface="Times New Roman" panose="02020603050405020304" pitchFamily="18" charset="0"/>
              </a:rPr>
              <a:t> не нужна</a:t>
            </a:r>
          </a:p>
          <a:p>
            <a:r>
              <a:rPr lang="ru-RU" sz="4000" b="1" dirty="0">
                <a:latin typeface="Times New Roman" panose="02020603050405020304" pitchFamily="18" charset="0"/>
                <a:ea typeface="Times New Roman"/>
                <a:cs typeface="Times New Roman" panose="02020603050405020304" pitchFamily="18" charset="0"/>
              </a:rPr>
              <a:t>Специальность </a:t>
            </a:r>
            <a:r>
              <a:rPr lang="ru-RU" sz="4000" b="1" dirty="0" smtClean="0">
                <a:latin typeface="Times New Roman" panose="02020603050405020304" pitchFamily="18" charset="0"/>
                <a:ea typeface="Times New Roman"/>
                <a:cs typeface="Times New Roman" panose="02020603050405020304" pitchFamily="18" charset="0"/>
              </a:rPr>
              <a:t>не</a:t>
            </a:r>
            <a:r>
              <a:rPr lang="ru-RU" sz="4000" b="1" dirty="0" smtClean="0">
                <a:latin typeface="Times New Roman" panose="02020603050405020304" pitchFamily="18" charset="0"/>
                <a:ea typeface="Times New Roman"/>
                <a:cs typeface="Times New Roman" panose="02020603050405020304" pitchFamily="18" charset="0"/>
                <a:sym typeface="Times New Roman"/>
              </a:rPr>
              <a:t> </a:t>
            </a:r>
            <a:r>
              <a:rPr lang="ru-RU" sz="4000" b="1" dirty="0">
                <a:latin typeface="Times New Roman" panose="02020603050405020304" pitchFamily="18" charset="0"/>
                <a:ea typeface="Times New Roman"/>
                <a:cs typeface="Times New Roman" panose="02020603050405020304" pitchFamily="18" charset="0"/>
                <a:sym typeface="Times New Roman"/>
              </a:rPr>
              <a:t>соответствует приказу МИНСТРОЙ РФ № </a:t>
            </a:r>
            <a:r>
              <a:rPr lang="ru-RU" sz="4000" b="1" dirty="0" smtClean="0">
                <a:latin typeface="Times New Roman" panose="02020603050405020304" pitchFamily="18" charset="0"/>
                <a:ea typeface="Times New Roman"/>
                <a:cs typeface="Times New Roman" panose="02020603050405020304" pitchFamily="18" charset="0"/>
                <a:sym typeface="Times New Roman"/>
              </a:rPr>
              <a:t>688 </a:t>
            </a:r>
          </a:p>
          <a:p>
            <a:r>
              <a:rPr lang="ru-RU" sz="4000" b="1" dirty="0" smtClean="0">
                <a:latin typeface="Times New Roman" panose="02020603050405020304" pitchFamily="18" charset="0"/>
                <a:ea typeface="Times New Roman"/>
                <a:cs typeface="Times New Roman" panose="02020603050405020304" pitchFamily="18" charset="0"/>
                <a:sym typeface="Times New Roman"/>
              </a:rPr>
              <a:t>Нужно  обратиться </a:t>
            </a:r>
            <a:r>
              <a:rPr lang="ru-RU" sz="4000" b="1" dirty="0">
                <a:latin typeface="Times New Roman" panose="02020603050405020304" pitchFamily="18" charset="0"/>
                <a:ea typeface="Times New Roman"/>
                <a:cs typeface="Times New Roman" panose="02020603050405020304" pitchFamily="18" charset="0"/>
                <a:sym typeface="Times New Roman"/>
              </a:rPr>
              <a:t>в </a:t>
            </a:r>
            <a:r>
              <a:rPr lang="ru-RU" sz="4000" b="1" dirty="0">
                <a:solidFill>
                  <a:srgbClr val="FF0000"/>
                </a:solidFill>
                <a:latin typeface="Times New Roman" panose="02020603050405020304" pitchFamily="18" charset="0"/>
                <a:ea typeface="Times New Roman"/>
                <a:cs typeface="Times New Roman" panose="02020603050405020304" pitchFamily="18" charset="0"/>
                <a:sym typeface="Times New Roman"/>
              </a:rPr>
              <a:t>ФГБУ «ГЛАВЭКСПЕРТЦЕНТР»</a:t>
            </a:r>
            <a:r>
              <a:rPr lang="ru-RU" sz="4000" b="1" dirty="0">
                <a:latin typeface="Times New Roman" panose="02020603050405020304" pitchFamily="18" charset="0"/>
                <a:ea typeface="Times New Roman"/>
                <a:cs typeface="Times New Roman" panose="02020603050405020304" pitchFamily="18" charset="0"/>
                <a:sym typeface="Times New Roman"/>
              </a:rPr>
              <a:t> для получения свидетельства об эквивалентности </a:t>
            </a:r>
            <a:r>
              <a:rPr lang="ru-RU" sz="4000" b="1" dirty="0" smtClean="0">
                <a:latin typeface="Times New Roman" panose="02020603050405020304" pitchFamily="18" charset="0"/>
                <a:ea typeface="Times New Roman"/>
                <a:cs typeface="Times New Roman" panose="02020603050405020304" pitchFamily="18" charset="0"/>
                <a:sym typeface="Times New Roman"/>
              </a:rPr>
              <a:t>образования</a:t>
            </a:r>
          </a:p>
          <a:p>
            <a:r>
              <a:rPr lang="ru-RU" sz="4000" b="1" dirty="0">
                <a:latin typeface="Times New Roman" panose="02020603050405020304" pitchFamily="18" charset="0"/>
                <a:ea typeface="Times New Roman"/>
                <a:cs typeface="Times New Roman" panose="02020603050405020304" pitchFamily="18" charset="0"/>
                <a:sym typeface="Times New Roman"/>
              </a:rPr>
              <a:t>После обращения                </a:t>
            </a:r>
            <a:r>
              <a:rPr lang="ru-RU" sz="4000" b="1" i="1" dirty="0">
                <a:latin typeface="Times New Roman" panose="02020603050405020304" pitchFamily="18" charset="0"/>
                <a:ea typeface="Times New Roman"/>
                <a:cs typeface="Times New Roman" panose="02020603050405020304" pitchFamily="18" charset="0"/>
                <a:sym typeface="Times New Roman"/>
              </a:rPr>
              <a:t>1.160 </a:t>
            </a:r>
            <a:r>
              <a:rPr lang="ru-RU" sz="4000" b="1" i="1" dirty="0">
                <a:latin typeface="Times New Roman" panose="02020603050405020304" pitchFamily="18" charset="0"/>
                <a:ea typeface="Times New Roman"/>
                <a:cs typeface="Times New Roman" panose="02020603050405020304" pitchFamily="18" charset="0"/>
              </a:rPr>
              <a:t>Оборудование и технология сварочного производства</a:t>
            </a:r>
          </a:p>
          <a:p>
            <a:r>
              <a:rPr lang="ru-RU" sz="4000" b="1" i="1" dirty="0" smtClean="0">
                <a:latin typeface="Times New Roman" panose="02020603050405020304" pitchFamily="18" charset="0"/>
                <a:ea typeface="Times New Roman"/>
                <a:cs typeface="Times New Roman" panose="02020603050405020304" pitchFamily="18" charset="0"/>
              </a:rPr>
              <a:t>						     1.133 Металлургия </a:t>
            </a:r>
            <a:r>
              <a:rPr lang="ru-RU" sz="4000" b="1" i="1" dirty="0">
                <a:latin typeface="Times New Roman" panose="02020603050405020304" pitchFamily="18" charset="0"/>
                <a:ea typeface="Times New Roman"/>
                <a:cs typeface="Times New Roman" panose="02020603050405020304" pitchFamily="18" charset="0"/>
              </a:rPr>
              <a:t>и технология сварочного производства</a:t>
            </a:r>
          </a:p>
        </p:txBody>
      </p:sp>
      <p:sp>
        <p:nvSpPr>
          <p:cNvPr id="21" name="TextBox 20"/>
          <p:cNvSpPr txBox="1"/>
          <p:nvPr/>
        </p:nvSpPr>
        <p:spPr>
          <a:xfrm>
            <a:off x="703780" y="7772820"/>
            <a:ext cx="22887740" cy="4401205"/>
          </a:xfrm>
          <a:prstGeom prst="rect">
            <a:avLst/>
          </a:prstGeom>
          <a:noFill/>
        </p:spPr>
        <p:txBody>
          <a:bodyPr wrap="square" rtlCol="0">
            <a:spAutoFit/>
          </a:bodyPr>
          <a:lstStyle/>
          <a:p>
            <a:r>
              <a:rPr lang="ru-RU" sz="4000" b="1" dirty="0">
                <a:latin typeface="Times New Roman" panose="02020603050405020304" pitchFamily="18" charset="0"/>
                <a:ea typeface="Times New Roman"/>
                <a:cs typeface="Times New Roman" panose="02020603050405020304" pitchFamily="18" charset="0"/>
              </a:rPr>
              <a:t>2</a:t>
            </a:r>
            <a:r>
              <a:rPr lang="ru-RU" sz="4000" b="1" dirty="0" smtClean="0">
                <a:latin typeface="Times New Roman" panose="02020603050405020304" pitchFamily="18" charset="0"/>
                <a:ea typeface="Times New Roman"/>
                <a:cs typeface="Times New Roman" panose="02020603050405020304" pitchFamily="18" charset="0"/>
              </a:rPr>
              <a:t>. Диплом Казахстана </a:t>
            </a:r>
            <a:r>
              <a:rPr lang="ru-RU" sz="4000" b="1" dirty="0">
                <a:latin typeface="Times New Roman" panose="02020603050405020304" pitchFamily="18" charset="0"/>
                <a:ea typeface="Times New Roman"/>
                <a:cs typeface="Times New Roman" panose="02020603050405020304" pitchFamily="18" charset="0"/>
              </a:rPr>
              <a:t>от </a:t>
            </a:r>
            <a:r>
              <a:rPr lang="ru-RU" sz="4000" b="1" dirty="0" smtClean="0">
                <a:latin typeface="Times New Roman" panose="02020603050405020304" pitchFamily="18" charset="0"/>
                <a:ea typeface="Times New Roman"/>
                <a:cs typeface="Times New Roman" panose="02020603050405020304" pitchFamily="18" charset="0"/>
              </a:rPr>
              <a:t>2000 </a:t>
            </a:r>
            <a:r>
              <a:rPr lang="ru-RU" sz="4000" b="1" dirty="0">
                <a:latin typeface="Times New Roman" panose="02020603050405020304" pitchFamily="18" charset="0"/>
                <a:ea typeface="Times New Roman"/>
                <a:cs typeface="Times New Roman" panose="02020603050405020304" pitchFamily="18" charset="0"/>
              </a:rPr>
              <a:t>года</a:t>
            </a:r>
          </a:p>
          <a:p>
            <a:r>
              <a:rPr lang="ru-RU" sz="4000" b="1" dirty="0">
                <a:latin typeface="Times New Roman" panose="02020603050405020304" pitchFamily="18" charset="0"/>
                <a:ea typeface="Times New Roman"/>
                <a:cs typeface="Times New Roman" panose="02020603050405020304" pitchFamily="18" charset="0"/>
              </a:rPr>
              <a:t>Специальность </a:t>
            </a:r>
            <a:r>
              <a:rPr lang="ru-RU" sz="4000" b="1" i="1" dirty="0">
                <a:latin typeface="Times New Roman" panose="02020603050405020304" pitchFamily="18" charset="0"/>
                <a:ea typeface="Times New Roman"/>
                <a:cs typeface="Times New Roman" panose="02020603050405020304" pitchFamily="18" charset="0"/>
              </a:rPr>
              <a:t>Машины и оборудование лесного </a:t>
            </a:r>
            <a:r>
              <a:rPr lang="ru-RU" sz="4000" b="1" i="1" dirty="0">
                <a:latin typeface="Times New Roman" panose="02020603050405020304" pitchFamily="18" charset="0"/>
                <a:ea typeface="Times New Roman"/>
                <a:cs typeface="Times New Roman" panose="02020603050405020304" pitchFamily="18" charset="0"/>
              </a:rPr>
              <a:t>комплекса</a:t>
            </a:r>
          </a:p>
          <a:p>
            <a:r>
              <a:rPr lang="ru-RU" sz="4000" b="1" dirty="0" err="1" smtClean="0">
                <a:latin typeface="Times New Roman" panose="02020603050405020304" pitchFamily="18" charset="0"/>
                <a:ea typeface="Times New Roman"/>
                <a:cs typeface="Times New Roman" panose="02020603050405020304" pitchFamily="18" charset="0"/>
              </a:rPr>
              <a:t>Нострификация</a:t>
            </a:r>
            <a:r>
              <a:rPr lang="ru-RU" sz="4000" b="1" dirty="0" smtClean="0">
                <a:latin typeface="Times New Roman" panose="02020603050405020304" pitchFamily="18" charset="0"/>
                <a:ea typeface="Times New Roman"/>
                <a:cs typeface="Times New Roman" panose="02020603050405020304" pitchFamily="18" charset="0"/>
              </a:rPr>
              <a:t> </a:t>
            </a:r>
            <a:r>
              <a:rPr lang="ru-RU" sz="4000" b="1" dirty="0">
                <a:latin typeface="Times New Roman" panose="02020603050405020304" pitchFamily="18" charset="0"/>
                <a:ea typeface="Times New Roman"/>
                <a:cs typeface="Times New Roman" panose="02020603050405020304" pitchFamily="18" charset="0"/>
              </a:rPr>
              <a:t>не нужна</a:t>
            </a:r>
          </a:p>
          <a:p>
            <a:r>
              <a:rPr lang="ru-RU" sz="4000" b="1" dirty="0">
                <a:latin typeface="Times New Roman" panose="02020603050405020304" pitchFamily="18" charset="0"/>
                <a:ea typeface="Times New Roman"/>
                <a:cs typeface="Times New Roman" panose="02020603050405020304" pitchFamily="18" charset="0"/>
              </a:rPr>
              <a:t>Специальность </a:t>
            </a:r>
            <a:r>
              <a:rPr lang="ru-RU" sz="4000" b="1" dirty="0" smtClean="0">
                <a:latin typeface="Times New Roman" panose="02020603050405020304" pitchFamily="18" charset="0"/>
                <a:ea typeface="Times New Roman"/>
                <a:cs typeface="Times New Roman" panose="02020603050405020304" pitchFamily="18" charset="0"/>
              </a:rPr>
              <a:t>не</a:t>
            </a:r>
            <a:r>
              <a:rPr lang="ru-RU" sz="4000" b="1" dirty="0" smtClean="0">
                <a:latin typeface="Times New Roman" panose="02020603050405020304" pitchFamily="18" charset="0"/>
                <a:ea typeface="Times New Roman"/>
                <a:cs typeface="Times New Roman" panose="02020603050405020304" pitchFamily="18" charset="0"/>
                <a:sym typeface="Times New Roman"/>
              </a:rPr>
              <a:t> </a:t>
            </a:r>
            <a:r>
              <a:rPr lang="ru-RU" sz="4000" b="1" dirty="0">
                <a:latin typeface="Times New Roman" panose="02020603050405020304" pitchFamily="18" charset="0"/>
                <a:ea typeface="Times New Roman"/>
                <a:cs typeface="Times New Roman" panose="02020603050405020304" pitchFamily="18" charset="0"/>
                <a:sym typeface="Times New Roman"/>
              </a:rPr>
              <a:t>соответствует приказу МИНСТРОЙ РФ № </a:t>
            </a:r>
            <a:r>
              <a:rPr lang="ru-RU" sz="4000" b="1" dirty="0" smtClean="0">
                <a:latin typeface="Times New Roman" panose="02020603050405020304" pitchFamily="18" charset="0"/>
                <a:ea typeface="Times New Roman"/>
                <a:cs typeface="Times New Roman" panose="02020603050405020304" pitchFamily="18" charset="0"/>
                <a:sym typeface="Times New Roman"/>
              </a:rPr>
              <a:t>688 </a:t>
            </a:r>
          </a:p>
          <a:p>
            <a:r>
              <a:rPr lang="ru-RU" sz="4000" b="1" dirty="0" smtClean="0">
                <a:latin typeface="Times New Roman" panose="02020603050405020304" pitchFamily="18" charset="0"/>
                <a:ea typeface="Times New Roman"/>
                <a:cs typeface="Times New Roman" panose="02020603050405020304" pitchFamily="18" charset="0"/>
                <a:sym typeface="Times New Roman"/>
              </a:rPr>
              <a:t>Нужно  обратиться </a:t>
            </a:r>
            <a:r>
              <a:rPr lang="ru-RU" sz="4000" b="1" dirty="0">
                <a:latin typeface="Times New Roman" panose="02020603050405020304" pitchFamily="18" charset="0"/>
                <a:ea typeface="Times New Roman"/>
                <a:cs typeface="Times New Roman" panose="02020603050405020304" pitchFamily="18" charset="0"/>
                <a:sym typeface="Times New Roman"/>
              </a:rPr>
              <a:t>в </a:t>
            </a:r>
            <a:r>
              <a:rPr lang="ru-RU" sz="4000" b="1" dirty="0">
                <a:solidFill>
                  <a:srgbClr val="FF0000"/>
                </a:solidFill>
                <a:latin typeface="Times New Roman" panose="02020603050405020304" pitchFamily="18" charset="0"/>
                <a:ea typeface="Times New Roman"/>
                <a:cs typeface="Times New Roman" panose="02020603050405020304" pitchFamily="18" charset="0"/>
                <a:sym typeface="Times New Roman"/>
              </a:rPr>
              <a:t>ФГБУ «ГЛАВЭКСПЕРТЦЕНТР»</a:t>
            </a:r>
            <a:r>
              <a:rPr lang="ru-RU" sz="4000" b="1" dirty="0">
                <a:latin typeface="Times New Roman" panose="02020603050405020304" pitchFamily="18" charset="0"/>
                <a:ea typeface="Times New Roman"/>
                <a:cs typeface="Times New Roman" panose="02020603050405020304" pitchFamily="18" charset="0"/>
                <a:sym typeface="Times New Roman"/>
              </a:rPr>
              <a:t> для получения свидетельства об эквивалентности </a:t>
            </a:r>
            <a:r>
              <a:rPr lang="ru-RU" sz="4000" b="1" dirty="0" smtClean="0">
                <a:latin typeface="Times New Roman" panose="02020603050405020304" pitchFamily="18" charset="0"/>
                <a:ea typeface="Times New Roman"/>
                <a:cs typeface="Times New Roman" panose="02020603050405020304" pitchFamily="18" charset="0"/>
                <a:sym typeface="Times New Roman"/>
              </a:rPr>
              <a:t>образования</a:t>
            </a:r>
          </a:p>
          <a:p>
            <a:r>
              <a:rPr lang="ru-RU" sz="4000" b="1" dirty="0">
                <a:latin typeface="Times New Roman" panose="02020603050405020304" pitchFamily="18" charset="0"/>
                <a:ea typeface="Times New Roman"/>
                <a:cs typeface="Times New Roman" panose="02020603050405020304" pitchFamily="18" charset="0"/>
                <a:sym typeface="Times New Roman"/>
              </a:rPr>
              <a:t>После обращения                </a:t>
            </a:r>
            <a:r>
              <a:rPr lang="ru-RU" sz="4000" b="1" i="1" dirty="0" smtClean="0">
                <a:latin typeface="Times New Roman" panose="02020603050405020304" pitchFamily="18" charset="0"/>
                <a:ea typeface="Times New Roman"/>
                <a:cs typeface="Times New Roman" panose="02020603050405020304" pitchFamily="18" charset="0"/>
                <a:sym typeface="Times New Roman"/>
              </a:rPr>
              <a:t>1.261 </a:t>
            </a:r>
            <a:r>
              <a:rPr lang="ru-RU" sz="4000" b="1" i="1" dirty="0">
                <a:latin typeface="Times New Roman" panose="02020603050405020304" pitchFamily="18" charset="0"/>
                <a:ea typeface="Times New Roman"/>
                <a:cs typeface="Times New Roman" panose="02020603050405020304" pitchFamily="18" charset="0"/>
              </a:rPr>
              <a:t>Технологические машины и оборудование </a:t>
            </a:r>
            <a:r>
              <a:rPr lang="ru-RU" sz="4000" b="1" i="1" dirty="0">
                <a:latin typeface="Times New Roman" panose="02020603050405020304" pitchFamily="18" charset="0"/>
                <a:ea typeface="Times New Roman"/>
                <a:cs typeface="Times New Roman" panose="02020603050405020304" pitchFamily="18" charset="0"/>
              </a:rPr>
              <a:t>						</a:t>
            </a:r>
            <a:endParaRPr lang="ru-RU" sz="4000" dirty="0" smtClean="0"/>
          </a:p>
        </p:txBody>
      </p:sp>
      <p:sp>
        <p:nvSpPr>
          <p:cNvPr id="6" name="Стрелка вправо 5"/>
          <p:cNvSpPr/>
          <p:nvPr/>
        </p:nvSpPr>
        <p:spPr>
          <a:xfrm>
            <a:off x="5521276" y="66111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Стрелка вправо 23"/>
          <p:cNvSpPr/>
          <p:nvPr/>
        </p:nvSpPr>
        <p:spPr>
          <a:xfrm>
            <a:off x="5521276" y="708193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a:off x="5521276" y="1166204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30344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28075" y="18897"/>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386072"/>
            <a:ext cx="1275347" cy="1200299"/>
          </a:xfrm>
          <a:prstGeom prst="rect">
            <a:avLst/>
          </a:prstGeom>
          <a:noFill/>
          <a:ln>
            <a:noFill/>
          </a:ln>
        </p:spPr>
      </p:pic>
      <p:sp>
        <p:nvSpPr>
          <p:cNvPr id="2" name="Прямоугольник 1">
            <a:extLst>
              <a:ext uri="{FF2B5EF4-FFF2-40B4-BE49-F238E27FC236}">
                <a16:creationId xmlns:a16="http://schemas.microsoft.com/office/drawing/2014/main" xmlns="" id="{FA320410-3FF9-4539-8EE0-1625F2949856}"/>
              </a:ext>
            </a:extLst>
          </p:cNvPr>
          <p:cNvSpPr/>
          <p:nvPr/>
        </p:nvSpPr>
        <p:spPr>
          <a:xfrm>
            <a:off x="2507296" y="4333457"/>
            <a:ext cx="19871473" cy="4154984"/>
          </a:xfrm>
          <a:prstGeom prst="rect">
            <a:avLst/>
          </a:prstGeom>
        </p:spPr>
        <p:txBody>
          <a:bodyPr wrap="square">
            <a:spAutoFit/>
          </a:bodyPr>
          <a:lstStyle/>
          <a:p>
            <a:pPr algn="ctr">
              <a:buSzPts val="7200"/>
            </a:pPr>
            <a:r>
              <a:rPr lang="ru-RU" sz="8800" b="1" dirty="0">
                <a:latin typeface="Times New Roman"/>
                <a:cs typeface="Times New Roman"/>
                <a:sym typeface="Times New Roman"/>
              </a:rPr>
              <a:t>Частые ошибки при оформлении документов для включения сведений в НРС</a:t>
            </a:r>
            <a:endParaRPr lang="ru-RU" sz="8800" b="1" dirty="0">
              <a:solidFill>
                <a:schemeClr val="tx1"/>
              </a:solidFill>
              <a:latin typeface="Times New Roman"/>
              <a:cs typeface="Times New Roman"/>
              <a:sym typeface="Times New Roman"/>
            </a:endParaRPr>
          </a:p>
        </p:txBody>
      </p:sp>
      <p:pic>
        <p:nvPicPr>
          <p:cNvPr id="11" name="Рисунок 10">
            <a:extLst>
              <a:ext uri="{FF2B5EF4-FFF2-40B4-BE49-F238E27FC236}">
                <a16:creationId xmlns:a16="http://schemas.microsoft.com/office/drawing/2014/main" xmlns="" id="{231C7398-8E41-4CEA-8E01-E7C51158EA01}"/>
              </a:ext>
            </a:extLst>
          </p:cNvPr>
          <p:cNvPicPr>
            <a:picLocks noChangeAspect="1"/>
          </p:cNvPicPr>
          <p:nvPr/>
        </p:nvPicPr>
        <p:blipFill>
          <a:blip r:embed="rId5"/>
          <a:stretch>
            <a:fillRect/>
          </a:stretch>
        </p:blipFill>
        <p:spPr>
          <a:xfrm>
            <a:off x="553303" y="356059"/>
            <a:ext cx="3907986" cy="2849867"/>
          </a:xfrm>
          <a:prstGeom prst="rect">
            <a:avLst/>
          </a:prstGeom>
        </p:spPr>
      </p:pic>
    </p:spTree>
    <p:extLst>
      <p:ext uri="{BB962C8B-B14F-4D97-AF65-F5344CB8AC3E}">
        <p14:creationId xmlns:p14="http://schemas.microsoft.com/office/powerpoint/2010/main" val="1562870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4946" y="18897"/>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28436" y="1"/>
            <a:ext cx="23886124" cy="212409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840086" y="2388529"/>
            <a:ext cx="23474315" cy="1569660"/>
          </a:xfrm>
          <a:prstGeom prst="rect">
            <a:avLst/>
          </a:prstGeom>
          <a:solidFill>
            <a:schemeClr val="accent1">
              <a:lumMod val="20000"/>
              <a:lumOff val="80000"/>
            </a:schemeClr>
          </a:solidFill>
        </p:spPr>
        <p:txBody>
          <a:bodyPr wrap="square">
            <a:spAutoFit/>
          </a:bodyPr>
          <a:lstStyle/>
          <a:p>
            <a:r>
              <a:rPr lang="ru-RU" sz="4800" b="1" dirty="0" smtClean="0">
                <a:solidFill>
                  <a:schemeClr val="tx1"/>
                </a:solidFill>
                <a:latin typeface="Times New Roman" panose="02020603050405020304" pitchFamily="18" charset="0"/>
                <a:cs typeface="Times New Roman" panose="02020603050405020304" pitchFamily="18" charset="0"/>
              </a:rPr>
              <a:t>Перечень документов, предоставляемых физическими лицами для включения сведений о них в национальный реестр специалистов в области строительства</a:t>
            </a:r>
            <a:endParaRPr lang="ru-RU" sz="4800" b="1"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08413" y="4546474"/>
            <a:ext cx="23726169" cy="7540526"/>
          </a:xfrm>
          <a:prstGeom prst="rect">
            <a:avLst/>
          </a:prstGeom>
        </p:spPr>
        <p:txBody>
          <a:bodyPr wrap="square">
            <a:spAutoFit/>
          </a:bodyPr>
          <a:lstStyle/>
          <a:p>
            <a:pPr marL="742950" indent="-742950">
              <a:buAutoNum type="arabicPeriod"/>
            </a:pPr>
            <a:r>
              <a:rPr lang="ru-RU" sz="4400" b="1" dirty="0" smtClean="0">
                <a:solidFill>
                  <a:srgbClr val="22232F"/>
                </a:solidFill>
                <a:latin typeface="Times New Roman" panose="02020603050405020304" pitchFamily="18" charset="0"/>
                <a:cs typeface="Times New Roman" panose="02020603050405020304" pitchFamily="18" charset="0"/>
              </a:rPr>
              <a:t>Заявление </a:t>
            </a:r>
            <a:r>
              <a:rPr lang="ru-RU" sz="4400" b="1" dirty="0">
                <a:solidFill>
                  <a:srgbClr val="22232F"/>
                </a:solidFill>
                <a:latin typeface="Times New Roman" panose="02020603050405020304" pitchFamily="18" charset="0"/>
                <a:cs typeface="Times New Roman" panose="02020603050405020304" pitchFamily="18" charset="0"/>
              </a:rPr>
              <a:t>на включение в национальный реестр специалистов в области </a:t>
            </a:r>
            <a:r>
              <a:rPr lang="ru-RU" sz="4400" b="1" dirty="0" smtClean="0">
                <a:solidFill>
                  <a:srgbClr val="22232F"/>
                </a:solidFill>
                <a:latin typeface="Times New Roman" panose="02020603050405020304" pitchFamily="18" charset="0"/>
                <a:cs typeface="Times New Roman" panose="02020603050405020304" pitchFamily="18" charset="0"/>
              </a:rPr>
              <a:t>строительства</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Документ </a:t>
            </a:r>
            <a:r>
              <a:rPr lang="ru-RU" sz="4400" b="1" dirty="0">
                <a:latin typeface="Times New Roman" panose="02020603050405020304" pitchFamily="18" charset="0"/>
                <a:cs typeface="Times New Roman" panose="02020603050405020304" pitchFamily="18" charset="0"/>
              </a:rPr>
              <a:t>о высшем </a:t>
            </a:r>
            <a:r>
              <a:rPr lang="ru-RU" sz="4400" b="1" dirty="0" smtClean="0">
                <a:latin typeface="Times New Roman" panose="02020603050405020304" pitchFamily="18" charset="0"/>
                <a:cs typeface="Times New Roman" panose="02020603050405020304" pitchFamily="18" charset="0"/>
              </a:rPr>
              <a:t>образовании - диплом</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Трудовая книжка</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Документ </a:t>
            </a:r>
            <a:r>
              <a:rPr lang="ru-RU" sz="4400" b="1" dirty="0">
                <a:latin typeface="Times New Roman" panose="02020603050405020304" pitchFamily="18" charset="0"/>
                <a:cs typeface="Times New Roman" panose="02020603050405020304" pitchFamily="18" charset="0"/>
              </a:rPr>
              <a:t>о повышении </a:t>
            </a:r>
            <a:r>
              <a:rPr lang="ru-RU" sz="4400" b="1" dirty="0" smtClean="0">
                <a:latin typeface="Times New Roman" panose="02020603050405020304" pitchFamily="18" charset="0"/>
                <a:cs typeface="Times New Roman" panose="02020603050405020304" pitchFamily="18" charset="0"/>
              </a:rPr>
              <a:t>квалификации</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Справка </a:t>
            </a:r>
            <a:r>
              <a:rPr lang="ru-RU" sz="4400" b="1" dirty="0">
                <a:latin typeface="Times New Roman" panose="02020603050405020304" pitchFamily="18" charset="0"/>
                <a:cs typeface="Times New Roman" panose="02020603050405020304" pitchFamily="18" charset="0"/>
              </a:rPr>
              <a:t>о наличии (отсутствии) у Заявителя </a:t>
            </a:r>
            <a:r>
              <a:rPr lang="ru-RU" sz="4400" b="1" dirty="0" smtClean="0">
                <a:latin typeface="Times New Roman" panose="02020603050405020304" pitchFamily="18" charset="0"/>
                <a:cs typeface="Times New Roman" panose="02020603050405020304" pitchFamily="18" charset="0"/>
              </a:rPr>
              <a:t>судимости</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Согласие </a:t>
            </a:r>
            <a:r>
              <a:rPr lang="ru-RU" sz="4400" b="1" dirty="0">
                <a:latin typeface="Times New Roman" panose="02020603050405020304" pitchFamily="18" charset="0"/>
                <a:cs typeface="Times New Roman" panose="02020603050405020304" pitchFamily="18" charset="0"/>
              </a:rPr>
              <a:t>на обработку персональных данных </a:t>
            </a:r>
            <a:r>
              <a:rPr lang="ru-RU" sz="4400" b="1" dirty="0" smtClean="0">
                <a:latin typeface="Times New Roman" panose="02020603050405020304" pitchFamily="18" charset="0"/>
                <a:cs typeface="Times New Roman" panose="02020603050405020304" pitchFamily="18" charset="0"/>
              </a:rPr>
              <a:t>Ассоциацией</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СНИЛС</a:t>
            </a:r>
          </a:p>
          <a:p>
            <a:pPr marL="742950" indent="-742950">
              <a:buAutoNum type="arabicPeriod"/>
            </a:pPr>
            <a:r>
              <a:rPr lang="ru-RU" sz="4400" b="1" dirty="0" smtClean="0">
                <a:latin typeface="Times New Roman" panose="02020603050405020304" pitchFamily="18" charset="0"/>
                <a:cs typeface="Times New Roman" panose="02020603050405020304" pitchFamily="18" charset="0"/>
              </a:rPr>
              <a:t>Разрешение на работу (для иностранного гражданина)</a:t>
            </a:r>
          </a:p>
          <a:p>
            <a:r>
              <a:rPr lang="ru-RU" sz="4400" b="1" dirty="0" smtClean="0">
                <a:latin typeface="Times New Roman" panose="02020603050405020304" pitchFamily="18" charset="0"/>
                <a:cs typeface="Times New Roman" panose="02020603050405020304" pitchFamily="18" charset="0"/>
              </a:rPr>
              <a:t>	</a:t>
            </a:r>
          </a:p>
          <a:p>
            <a:r>
              <a:rPr lang="ru-RU" sz="4400" b="1" dirty="0" smtClean="0">
                <a:latin typeface="Times New Roman" panose="02020603050405020304" pitchFamily="18" charset="0"/>
                <a:cs typeface="Times New Roman" panose="02020603050405020304" pitchFamily="18" charset="0"/>
              </a:rPr>
              <a:t>Дополнительные документы (выписки из ЕГРЮЛ, Послужной список, </a:t>
            </a:r>
            <a:r>
              <a:rPr lang="ru-RU" sz="4400" b="1" dirty="0">
                <a:latin typeface="Times New Roman" panose="02020603050405020304" pitchFamily="18" charset="0"/>
                <a:cs typeface="Times New Roman" panose="02020603050405020304" pitchFamily="18" charset="0"/>
              </a:rPr>
              <a:t>Должностная </a:t>
            </a:r>
            <a:r>
              <a:rPr lang="ru-RU" sz="4400" b="1" dirty="0" smtClean="0">
                <a:latin typeface="Times New Roman" panose="02020603050405020304" pitchFamily="18" charset="0"/>
                <a:cs typeface="Times New Roman" panose="02020603050405020304" pitchFamily="18" charset="0"/>
              </a:rPr>
              <a:t>инструкция и т.д.)</a:t>
            </a:r>
            <a:endParaRPr lang="ru-RU" sz="44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251893" y="406697"/>
            <a:ext cx="22418003" cy="1717393"/>
          </a:xfrm>
          <a:prstGeom prst="rect">
            <a:avLst/>
          </a:prstGeom>
        </p:spPr>
        <p:txBody>
          <a:bodyPr wrap="square">
            <a:sp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Tree>
    <p:extLst>
      <p:ext uri="{BB962C8B-B14F-4D97-AF65-F5344CB8AC3E}">
        <p14:creationId xmlns:p14="http://schemas.microsoft.com/office/powerpoint/2010/main" val="2209903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1" descr="image8.jpeg"/>
          <p:cNvPicPr preferRelativeResize="0"/>
          <p:nvPr/>
        </p:nvPicPr>
        <p:blipFill rotWithShape="1">
          <a:blip r:embed="rId3">
            <a:alphaModFix amt="53640"/>
          </a:blip>
          <a:srcRect/>
          <a:stretch/>
        </p:blipFill>
        <p:spPr>
          <a:xfrm>
            <a:off x="-41498" y="-72801"/>
            <a:ext cx="24384000" cy="13716003"/>
          </a:xfrm>
          <a:prstGeom prst="rect">
            <a:avLst/>
          </a:prstGeom>
          <a:noFill/>
          <a:ln>
            <a:noFill/>
          </a:ln>
        </p:spPr>
      </p:pic>
      <p:cxnSp>
        <p:nvCxnSpPr>
          <p:cNvPr id="205" name="Google Shape;205;p21"/>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206" name="Google Shape;206;p21"/>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207" name="Google Shape;207;p21"/>
          <p:cNvGrpSpPr/>
          <p:nvPr/>
        </p:nvGrpSpPr>
        <p:grpSpPr>
          <a:xfrm>
            <a:off x="511698" y="23845"/>
            <a:ext cx="23886113" cy="1648201"/>
            <a:chOff x="1082842" y="1179095"/>
            <a:chExt cx="20533064" cy="1260000"/>
          </a:xfrm>
        </p:grpSpPr>
        <p:sp>
          <p:nvSpPr>
            <p:cNvPr id="208" name="Google Shape;208;p21"/>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209" name="Google Shape;209;p21"/>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210" name="Google Shape;210;p21"/>
          <p:cNvSpPr txBox="1"/>
          <p:nvPr/>
        </p:nvSpPr>
        <p:spPr>
          <a:xfrm>
            <a:off x="1335156" y="152461"/>
            <a:ext cx="20117400" cy="1351395"/>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sz="4800" b="1" dirty="0">
              <a:solidFill>
                <a:srgbClr val="FFFFFF"/>
              </a:solidFill>
            </a:endParaRPr>
          </a:p>
        </p:txBody>
      </p:sp>
      <p:sp>
        <p:nvSpPr>
          <p:cNvPr id="211" name="Google Shape;211;p21"/>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212" name="Google Shape;212;p21"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213" name="Google Shape;213;p21"/>
          <p:cNvSpPr/>
          <p:nvPr/>
        </p:nvSpPr>
        <p:spPr>
          <a:xfrm>
            <a:off x="463151" y="3941729"/>
            <a:ext cx="16902516" cy="6777193"/>
          </a:xfrm>
          <a:prstGeom prst="rect">
            <a:avLst/>
          </a:prstGeom>
          <a:noFill/>
          <a:ln>
            <a:noFill/>
          </a:ln>
        </p:spPr>
        <p:txBody>
          <a:bodyPr spcFirstLastPara="1" wrap="square" lIns="91425" tIns="45700" rIns="91425" bIns="45700" anchor="t" anchorCtr="0">
            <a:noAutofit/>
          </a:bodyPr>
          <a:lstStyle/>
          <a:p>
            <a:pPr marL="457200" marR="0" lvl="0" indent="-546100" algn="just" rtl="0">
              <a:lnSpc>
                <a:spcPct val="100000"/>
              </a:lnSpc>
              <a:spcBef>
                <a:spcPts val="0"/>
              </a:spcBef>
              <a:spcAft>
                <a:spcPts val="0"/>
              </a:spcAft>
              <a:buSzPts val="5000"/>
              <a:buFont typeface="Times New Roman"/>
              <a:buAutoNum type="arabicPeriod"/>
            </a:pPr>
            <a:r>
              <a:rPr lang="ru-RU" sz="6000" b="1" dirty="0">
                <a:latin typeface="Times New Roman"/>
                <a:ea typeface="Times New Roman"/>
                <a:cs typeface="Times New Roman"/>
                <a:sym typeface="Times New Roman"/>
              </a:rPr>
              <a:t> Отсутствует страница с нотариальным </a:t>
            </a:r>
            <a:r>
              <a:rPr lang="ru-RU" sz="6000" b="1" dirty="0" smtClean="0">
                <a:latin typeface="Times New Roman"/>
                <a:ea typeface="Times New Roman"/>
                <a:cs typeface="Times New Roman"/>
                <a:sym typeface="Times New Roman"/>
              </a:rPr>
              <a:t>заверением</a:t>
            </a:r>
          </a:p>
          <a:p>
            <a:pPr marL="457200" indent="-546100" algn="just">
              <a:buSzPts val="5000"/>
              <a:buFont typeface="Times New Roman"/>
              <a:buAutoNum type="arabicPeriod"/>
            </a:pPr>
            <a:r>
              <a:rPr lang="ru-RU" sz="6000" b="1" dirty="0" smtClean="0">
                <a:latin typeface="Times New Roman" panose="02020603050405020304" pitchFamily="18" charset="0"/>
                <a:cs typeface="Times New Roman" panose="02020603050405020304" pitchFamily="18" charset="0"/>
              </a:rPr>
              <a:t> О</a:t>
            </a:r>
            <a:r>
              <a:rPr lang="ru-RU" sz="6000" b="1" dirty="0" smtClean="0">
                <a:latin typeface="Times New Roman" panose="02020603050405020304" pitchFamily="18" charset="0"/>
                <a:ea typeface="Times New Roman"/>
                <a:cs typeface="Times New Roman" panose="02020603050405020304" pitchFamily="18" charset="0"/>
              </a:rPr>
              <a:t>тсутствует </a:t>
            </a:r>
            <a:r>
              <a:rPr lang="ru-RU" sz="6000" b="1" dirty="0">
                <a:latin typeface="Times New Roman" panose="02020603050405020304" pitchFamily="18" charset="0"/>
                <a:ea typeface="Times New Roman"/>
                <a:cs typeface="Times New Roman" panose="02020603050405020304" pitchFamily="18" charset="0"/>
              </a:rPr>
              <a:t>страница со сшивкой документа</a:t>
            </a:r>
            <a:endParaRPr lang="ru-RU" sz="6000" b="1" dirty="0">
              <a:latin typeface="Times New Roman" panose="02020603050405020304" pitchFamily="18" charset="0"/>
              <a:ea typeface="Times New Roman"/>
              <a:cs typeface="Times New Roman" panose="02020603050405020304" pitchFamily="18" charset="0"/>
              <a:sym typeface="Times New Roman"/>
            </a:endParaRPr>
          </a:p>
          <a:p>
            <a:pPr marL="457200" marR="0" lvl="0" indent="-546100" algn="just" rtl="0">
              <a:lnSpc>
                <a:spcPct val="100000"/>
              </a:lnSpc>
              <a:spcBef>
                <a:spcPts val="0"/>
              </a:spcBef>
              <a:spcAft>
                <a:spcPts val="0"/>
              </a:spcAft>
              <a:buSzPts val="5000"/>
              <a:buFont typeface="Times New Roman"/>
              <a:buAutoNum type="arabicPeriod"/>
            </a:pPr>
            <a:r>
              <a:rPr lang="ru-RU" sz="6000" b="1" dirty="0" smtClean="0">
                <a:latin typeface="Times New Roman"/>
                <a:ea typeface="Times New Roman"/>
                <a:cs typeface="Times New Roman"/>
                <a:sym typeface="Times New Roman"/>
              </a:rPr>
              <a:t> </a:t>
            </a:r>
            <a:r>
              <a:rPr lang="ru-RU" sz="6000" b="1" dirty="0">
                <a:latin typeface="Times New Roman"/>
                <a:ea typeface="Times New Roman"/>
                <a:cs typeface="Times New Roman"/>
                <a:sym typeface="Times New Roman"/>
              </a:rPr>
              <a:t>Используется старая форма </a:t>
            </a:r>
            <a:r>
              <a:rPr lang="ru-RU" sz="6000" b="1" dirty="0" smtClean="0">
                <a:latin typeface="Times New Roman"/>
                <a:ea typeface="Times New Roman"/>
                <a:cs typeface="Times New Roman"/>
                <a:sym typeface="Times New Roman"/>
              </a:rPr>
              <a:t>заявления</a:t>
            </a:r>
          </a:p>
          <a:p>
            <a:pPr marL="457200" lvl="0" indent="-546100" algn="just">
              <a:buSzPts val="5000"/>
              <a:buFont typeface="Times New Roman"/>
              <a:buAutoNum type="arabicPeriod"/>
            </a:pPr>
            <a:r>
              <a:rPr lang="ru-RU" sz="6000" b="1" dirty="0" smtClean="0">
                <a:latin typeface="Times New Roman"/>
                <a:ea typeface="Times New Roman"/>
                <a:cs typeface="Times New Roman"/>
                <a:sym typeface="Times New Roman"/>
              </a:rPr>
              <a:t>В </a:t>
            </a:r>
            <a:r>
              <a:rPr lang="ru-RU" sz="6000" b="1" dirty="0">
                <a:latin typeface="Times New Roman"/>
                <a:ea typeface="Times New Roman"/>
                <a:cs typeface="Times New Roman"/>
                <a:sym typeface="Times New Roman"/>
              </a:rPr>
              <a:t>Заявлении отсутствует подпись Заявителя</a:t>
            </a:r>
            <a:endParaRPr sz="6000" b="1" dirty="0">
              <a:latin typeface="Times New Roman"/>
              <a:ea typeface="Times New Roman"/>
              <a:cs typeface="Times New Roman"/>
              <a:sym typeface="Times New Roman"/>
            </a:endParaRPr>
          </a:p>
          <a:p>
            <a:pPr marL="457200" marR="0" lvl="0" indent="0" algn="just" rtl="0">
              <a:lnSpc>
                <a:spcPct val="100000"/>
              </a:lnSpc>
              <a:spcBef>
                <a:spcPts val="0"/>
              </a:spcBef>
              <a:spcAft>
                <a:spcPts val="0"/>
              </a:spcAft>
              <a:buNone/>
            </a:pPr>
            <a:endParaRPr lang="ru-RU" sz="6000" b="1" dirty="0">
              <a:latin typeface="Times New Roman"/>
              <a:ea typeface="Times New Roman"/>
              <a:cs typeface="Times New Roman"/>
              <a:sym typeface="Times New Roman"/>
            </a:endParaRPr>
          </a:p>
          <a:p>
            <a:pPr marL="457200" marR="0" lvl="0" indent="0" algn="just" rtl="0">
              <a:lnSpc>
                <a:spcPct val="100000"/>
              </a:lnSpc>
              <a:spcBef>
                <a:spcPts val="0"/>
              </a:spcBef>
              <a:spcAft>
                <a:spcPts val="0"/>
              </a:spcAft>
              <a:buNone/>
            </a:pPr>
            <a:r>
              <a:rPr lang="ru-RU" sz="6000" b="1" dirty="0">
                <a:solidFill>
                  <a:srgbClr val="FF0000"/>
                </a:solidFill>
                <a:latin typeface="Times New Roman"/>
                <a:ea typeface="Times New Roman"/>
                <a:cs typeface="Times New Roman"/>
                <a:sym typeface="Times New Roman"/>
              </a:rPr>
              <a:t>Актуальная форма заявления всегда размещена на сайте Ассоциации</a:t>
            </a:r>
            <a:endParaRPr sz="6000" b="1" dirty="0">
              <a:solidFill>
                <a:srgbClr val="FF000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
        <p:nvSpPr>
          <p:cNvPr id="214" name="Google Shape;214;p21"/>
          <p:cNvSpPr/>
          <p:nvPr/>
        </p:nvSpPr>
        <p:spPr>
          <a:xfrm>
            <a:off x="487300" y="1845799"/>
            <a:ext cx="17198400" cy="1939176"/>
          </a:xfrm>
          <a:prstGeom prst="rect">
            <a:avLst/>
          </a:prstGeom>
          <a:noFill/>
          <a:ln>
            <a:noFill/>
          </a:ln>
        </p:spPr>
        <p:txBody>
          <a:bodyPr spcFirstLastPara="1" wrap="square" lIns="91425" tIns="45700" rIns="91425" bIns="45700" anchor="t" anchorCtr="0">
            <a:noAutofit/>
          </a:bodyPr>
          <a:lstStyle/>
          <a:p>
            <a:pPr marL="0" lvl="0" indent="0" algn="ctr" rtl="0">
              <a:lnSpc>
                <a:spcPts val="5900"/>
              </a:lnSpc>
              <a:spcBef>
                <a:spcPts val="0"/>
              </a:spcBef>
              <a:spcAft>
                <a:spcPts val="0"/>
              </a:spcAft>
              <a:buClr>
                <a:schemeClr val="dk1"/>
              </a:buClr>
              <a:buSzPts val="7200"/>
              <a:buFont typeface="Times New Roman"/>
              <a:buNone/>
            </a:pPr>
            <a:r>
              <a:rPr lang="ru-RU" sz="6000" b="1" dirty="0">
                <a:latin typeface="Times New Roman" panose="02020603050405020304" pitchFamily="18" charset="0"/>
                <a:cs typeface="Times New Roman" panose="02020603050405020304" pitchFamily="18" charset="0"/>
              </a:rPr>
              <a:t>Заявление о включении сведений в Национальный реестр специалистов</a:t>
            </a:r>
            <a:endParaRPr sz="6000" b="1" dirty="0">
              <a:latin typeface="Times New Roman" panose="02020603050405020304" pitchFamily="18" charset="0"/>
              <a:cs typeface="Times New Roman" panose="02020603050405020304" pitchFamily="18" charset="0"/>
            </a:endParaRPr>
          </a:p>
        </p:txBody>
      </p:sp>
      <p:pic>
        <p:nvPicPr>
          <p:cNvPr id="215" name="Google Shape;215;p21"/>
          <p:cNvPicPr preferRelativeResize="0"/>
          <p:nvPr/>
        </p:nvPicPr>
        <p:blipFill>
          <a:blip r:embed="rId5">
            <a:alphaModFix/>
          </a:blip>
          <a:stretch>
            <a:fillRect/>
          </a:stretch>
        </p:blipFill>
        <p:spPr>
          <a:xfrm>
            <a:off x="17341518" y="2755756"/>
            <a:ext cx="6421429" cy="90777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2" descr="image8.jpeg"/>
          <p:cNvPicPr preferRelativeResize="0"/>
          <p:nvPr/>
        </p:nvPicPr>
        <p:blipFill rotWithShape="1">
          <a:blip r:embed="rId3">
            <a:alphaModFix amt="53640"/>
          </a:blip>
          <a:srcRect/>
          <a:stretch/>
        </p:blipFill>
        <p:spPr>
          <a:xfrm>
            <a:off x="9" y="-72800"/>
            <a:ext cx="24384000" cy="13716003"/>
          </a:xfrm>
          <a:prstGeom prst="rect">
            <a:avLst/>
          </a:prstGeom>
          <a:noFill/>
          <a:ln>
            <a:noFill/>
          </a:ln>
        </p:spPr>
      </p:pic>
      <p:cxnSp>
        <p:nvCxnSpPr>
          <p:cNvPr id="222" name="Google Shape;222;p22"/>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223" name="Google Shape;223;p22"/>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224" name="Google Shape;224;p22"/>
          <p:cNvGrpSpPr/>
          <p:nvPr/>
        </p:nvGrpSpPr>
        <p:grpSpPr>
          <a:xfrm>
            <a:off x="425237" y="-14074"/>
            <a:ext cx="23886113" cy="2005279"/>
            <a:chOff x="1082842" y="1179095"/>
            <a:chExt cx="20533064" cy="1260000"/>
          </a:xfrm>
        </p:grpSpPr>
        <p:sp>
          <p:nvSpPr>
            <p:cNvPr id="225" name="Google Shape;225;p22"/>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226" name="Google Shape;226;p22"/>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227" name="Google Shape;227;p22"/>
          <p:cNvSpPr txBox="1"/>
          <p:nvPr/>
        </p:nvSpPr>
        <p:spPr>
          <a:xfrm>
            <a:off x="764224" y="305529"/>
            <a:ext cx="20117400" cy="1485017"/>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
        <p:nvSpPr>
          <p:cNvPr id="228" name="Google Shape;228;p22"/>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229" name="Google Shape;229;p22"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pic>
        <p:nvPicPr>
          <p:cNvPr id="230" name="Google Shape;230;p22"/>
          <p:cNvPicPr preferRelativeResize="0"/>
          <p:nvPr/>
        </p:nvPicPr>
        <p:blipFill>
          <a:blip r:embed="rId5">
            <a:alphaModFix/>
          </a:blip>
          <a:stretch>
            <a:fillRect/>
          </a:stretch>
        </p:blipFill>
        <p:spPr>
          <a:xfrm>
            <a:off x="16580950" y="2160175"/>
            <a:ext cx="7730400" cy="4964249"/>
          </a:xfrm>
          <a:prstGeom prst="rect">
            <a:avLst/>
          </a:prstGeom>
          <a:noFill/>
          <a:ln>
            <a:noFill/>
          </a:ln>
        </p:spPr>
      </p:pic>
      <p:sp>
        <p:nvSpPr>
          <p:cNvPr id="231" name="Google Shape;231;p22"/>
          <p:cNvSpPr/>
          <p:nvPr/>
        </p:nvSpPr>
        <p:spPr>
          <a:xfrm>
            <a:off x="9896" y="2950657"/>
            <a:ext cx="16213006" cy="9223800"/>
          </a:xfrm>
          <a:prstGeom prst="rect">
            <a:avLst/>
          </a:prstGeom>
          <a:noFill/>
          <a:ln>
            <a:noFill/>
          </a:ln>
        </p:spPr>
        <p:txBody>
          <a:bodyPr spcFirstLastPara="1" wrap="square" lIns="91425" tIns="45700" rIns="91425" bIns="45700" anchor="t" anchorCtr="0">
            <a:noAutofit/>
          </a:bodyPr>
          <a:lstStyle/>
          <a:p>
            <a:pPr marL="914400" marR="0" lvl="0" indent="-914400" algn="just" rtl="0">
              <a:lnSpc>
                <a:spcPct val="100000"/>
              </a:lnSpc>
              <a:spcBef>
                <a:spcPts val="0"/>
              </a:spcBef>
              <a:spcAft>
                <a:spcPts val="0"/>
              </a:spcAft>
              <a:buSzPts val="4100"/>
              <a:buAutoNum type="arabicPeriod"/>
            </a:pPr>
            <a:r>
              <a:rPr lang="ru-RU" sz="4800" b="1" dirty="0">
                <a:latin typeface="Times New Roman"/>
                <a:ea typeface="Times New Roman"/>
                <a:cs typeface="Times New Roman"/>
                <a:sym typeface="Times New Roman"/>
              </a:rPr>
              <a:t>Отсутствует страница с нотариальным заверением</a:t>
            </a:r>
          </a:p>
          <a:p>
            <a:pPr marL="914400" marR="0" lvl="0" indent="-914400" algn="just" rtl="0">
              <a:lnSpc>
                <a:spcPct val="100000"/>
              </a:lnSpc>
              <a:spcBef>
                <a:spcPts val="0"/>
              </a:spcBef>
              <a:spcAft>
                <a:spcPts val="0"/>
              </a:spcAft>
              <a:buSzPts val="4100"/>
              <a:buAutoNum type="arabicPeriod"/>
            </a:pPr>
            <a:r>
              <a:rPr lang="ru-RU" sz="4800" b="1" dirty="0">
                <a:latin typeface="Times New Roman"/>
                <a:ea typeface="Times New Roman"/>
                <a:cs typeface="Times New Roman"/>
                <a:sym typeface="Times New Roman"/>
              </a:rPr>
              <a:t>Отсутствует Приложение к диплому, нотариально заверенное</a:t>
            </a:r>
          </a:p>
          <a:p>
            <a:pPr marR="0" lvl="0" algn="just" rtl="0">
              <a:lnSpc>
                <a:spcPct val="100000"/>
              </a:lnSpc>
              <a:spcBef>
                <a:spcPts val="0"/>
              </a:spcBef>
              <a:spcAft>
                <a:spcPts val="0"/>
              </a:spcAft>
              <a:buSzPts val="4100"/>
            </a:pPr>
            <a:endParaRPr sz="4800" b="1" dirty="0">
              <a:latin typeface="Times New Roman"/>
              <a:ea typeface="Times New Roman"/>
              <a:cs typeface="Times New Roman"/>
              <a:sym typeface="Times New Roman"/>
            </a:endParaRPr>
          </a:p>
          <a:p>
            <a:pPr marR="0" lvl="0" algn="just" rtl="0">
              <a:lnSpc>
                <a:spcPct val="100000"/>
              </a:lnSpc>
              <a:spcBef>
                <a:spcPts val="0"/>
              </a:spcBef>
              <a:spcAft>
                <a:spcPts val="0"/>
              </a:spcAft>
              <a:buSzPts val="5100"/>
            </a:pPr>
            <a:r>
              <a:rPr lang="ru-RU" sz="4400" b="1" dirty="0">
                <a:solidFill>
                  <a:schemeClr val="tx1"/>
                </a:solidFill>
                <a:latin typeface="Times New Roman"/>
                <a:ea typeface="Times New Roman"/>
                <a:cs typeface="Times New Roman"/>
                <a:sym typeface="Times New Roman"/>
              </a:rPr>
              <a:t>Обращаем Ваше внимание, </a:t>
            </a:r>
            <a:r>
              <a:rPr lang="ru-RU" sz="4400" dirty="0">
                <a:solidFill>
                  <a:schemeClr val="tx1"/>
                </a:solidFill>
                <a:latin typeface="Times New Roman"/>
                <a:ea typeface="Times New Roman"/>
                <a:cs typeface="Times New Roman"/>
                <a:sym typeface="Times New Roman"/>
              </a:rPr>
              <a:t>что специальности (направления подготовки), отмеченные в перечне направлений подготовки в области строительства двойным астериском «**», включают в себя только профили и специализации, относящиеся к области строительства.</a:t>
            </a:r>
          </a:p>
          <a:p>
            <a:pPr marR="0" lvl="0" algn="just" rtl="0">
              <a:lnSpc>
                <a:spcPct val="100000"/>
              </a:lnSpc>
              <a:spcBef>
                <a:spcPts val="0"/>
              </a:spcBef>
              <a:spcAft>
                <a:spcPts val="0"/>
              </a:spcAft>
              <a:buSzPts val="5100"/>
            </a:pPr>
            <a:endParaRPr lang="ru-RU" sz="4400" b="1" dirty="0">
              <a:solidFill>
                <a:srgbClr val="FF0000"/>
              </a:solidFill>
              <a:latin typeface="Times New Roman"/>
              <a:ea typeface="Times New Roman"/>
              <a:cs typeface="Times New Roman"/>
              <a:sym typeface="Times New Roman"/>
            </a:endParaRPr>
          </a:p>
          <a:p>
            <a:pPr marR="0" lvl="0" algn="just" rtl="0">
              <a:lnSpc>
                <a:spcPct val="100000"/>
              </a:lnSpc>
              <a:spcBef>
                <a:spcPts val="0"/>
              </a:spcBef>
              <a:spcAft>
                <a:spcPts val="0"/>
              </a:spcAft>
              <a:buSzPts val="5100"/>
            </a:pPr>
            <a:r>
              <a:rPr lang="ru-RU" sz="4400" b="1" dirty="0">
                <a:solidFill>
                  <a:schemeClr val="tx1"/>
                </a:solidFill>
                <a:latin typeface="Times New Roman"/>
                <a:ea typeface="Times New Roman"/>
                <a:cs typeface="Times New Roman"/>
                <a:sym typeface="Times New Roman"/>
              </a:rPr>
              <a:t>Для подтверждения специализации в области строительства необходимо предоставить вкладыш/приложение к диплому о ВО, заверенное нотариусом</a:t>
            </a:r>
            <a:endParaRPr sz="4400" b="1" dirty="0">
              <a:solidFill>
                <a:schemeClr val="tx1"/>
              </a:solidFill>
              <a:latin typeface="Times New Roman"/>
              <a:ea typeface="Times New Roman"/>
              <a:cs typeface="Times New Roman"/>
              <a:sym typeface="Times New Roman"/>
            </a:endParaRPr>
          </a:p>
          <a:p>
            <a:pPr marL="457200" marR="0" lvl="0" indent="0" algn="just" rtl="0">
              <a:lnSpc>
                <a:spcPct val="100000"/>
              </a:lnSpc>
              <a:spcBef>
                <a:spcPts val="0"/>
              </a:spcBef>
              <a:spcAft>
                <a:spcPts val="0"/>
              </a:spcAft>
              <a:buNone/>
            </a:pP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
        <p:nvSpPr>
          <p:cNvPr id="232" name="Google Shape;232;p22"/>
          <p:cNvSpPr/>
          <p:nvPr/>
        </p:nvSpPr>
        <p:spPr>
          <a:xfrm>
            <a:off x="-1923300" y="1818962"/>
            <a:ext cx="21953400" cy="17440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7200"/>
              <a:buFont typeface="Times New Roman"/>
              <a:buNone/>
            </a:pPr>
            <a:r>
              <a:rPr lang="ru-RU" sz="6000" b="1" dirty="0">
                <a:latin typeface="Times New Roman" panose="02020603050405020304" pitchFamily="18" charset="0"/>
                <a:cs typeface="Times New Roman" panose="02020603050405020304" pitchFamily="18" charset="0"/>
              </a:rPr>
              <a:t>Диплом о высшем образовании</a:t>
            </a:r>
            <a:endParaRPr sz="6000" b="1" dirty="0">
              <a:latin typeface="Times New Roman" panose="02020603050405020304" pitchFamily="18" charset="0"/>
              <a:cs typeface="Times New Roman" panose="02020603050405020304" pitchFamily="18" charset="0"/>
            </a:endParaRPr>
          </a:p>
        </p:txBody>
      </p:sp>
      <p:pic>
        <p:nvPicPr>
          <p:cNvPr id="233" name="Google Shape;233;p22"/>
          <p:cNvPicPr preferRelativeResize="0"/>
          <p:nvPr/>
        </p:nvPicPr>
        <p:blipFill>
          <a:blip r:embed="rId6">
            <a:alphaModFix/>
          </a:blip>
          <a:stretch>
            <a:fillRect/>
          </a:stretch>
        </p:blipFill>
        <p:spPr>
          <a:xfrm>
            <a:off x="16580950" y="7222825"/>
            <a:ext cx="7730401" cy="546092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3" descr="image8.jpeg"/>
          <p:cNvPicPr preferRelativeResize="0"/>
          <p:nvPr/>
        </p:nvPicPr>
        <p:blipFill rotWithShape="1">
          <a:blip r:embed="rId3">
            <a:alphaModFix amt="53640"/>
          </a:blip>
          <a:srcRect/>
          <a:stretch/>
        </p:blipFill>
        <p:spPr>
          <a:xfrm>
            <a:off x="13809" y="0"/>
            <a:ext cx="24384000" cy="13716003"/>
          </a:xfrm>
          <a:prstGeom prst="rect">
            <a:avLst/>
          </a:prstGeom>
          <a:noFill/>
          <a:ln>
            <a:noFill/>
          </a:ln>
        </p:spPr>
      </p:pic>
      <p:cxnSp>
        <p:nvCxnSpPr>
          <p:cNvPr id="240" name="Google Shape;240;p23"/>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241" name="Google Shape;241;p23"/>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242" name="Google Shape;242;p23"/>
          <p:cNvGrpSpPr/>
          <p:nvPr/>
        </p:nvGrpSpPr>
        <p:grpSpPr>
          <a:xfrm>
            <a:off x="497883" y="-38909"/>
            <a:ext cx="23886113" cy="1747624"/>
            <a:chOff x="1082842" y="1179095"/>
            <a:chExt cx="20533064" cy="1260000"/>
          </a:xfrm>
        </p:grpSpPr>
        <p:sp>
          <p:nvSpPr>
            <p:cNvPr id="243" name="Google Shape;243;p23"/>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244" name="Google Shape;244;p23"/>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245" name="Google Shape;245;p23"/>
          <p:cNvSpPr txBox="1"/>
          <p:nvPr/>
        </p:nvSpPr>
        <p:spPr>
          <a:xfrm>
            <a:off x="703787" y="71702"/>
            <a:ext cx="20117400" cy="1769400"/>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
        <p:nvSpPr>
          <p:cNvPr id="246" name="Google Shape;246;p23"/>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247" name="Google Shape;247;p23"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248" name="Google Shape;248;p23"/>
          <p:cNvSpPr/>
          <p:nvPr/>
        </p:nvSpPr>
        <p:spPr>
          <a:xfrm>
            <a:off x="261170" y="2500292"/>
            <a:ext cx="17322777" cy="9882991"/>
          </a:xfrm>
          <a:prstGeom prst="rect">
            <a:avLst/>
          </a:prstGeom>
          <a:noFill/>
          <a:ln>
            <a:noFill/>
          </a:ln>
        </p:spPr>
        <p:txBody>
          <a:bodyPr spcFirstLastPara="1" wrap="square" lIns="91425" tIns="45700" rIns="91425" bIns="45700" anchor="t" anchorCtr="0">
            <a:noAutofit/>
          </a:bodyPr>
          <a:lstStyle/>
          <a:p>
            <a:pPr marL="457200" marR="0" lvl="0" indent="-552450" algn="just" rtl="0">
              <a:lnSpc>
                <a:spcPct val="100000"/>
              </a:lnSpc>
              <a:spcBef>
                <a:spcPts val="0"/>
              </a:spcBef>
              <a:spcAft>
                <a:spcPts val="0"/>
              </a:spcAft>
              <a:buSzPts val="5100"/>
              <a:buFont typeface="Times New Roman"/>
              <a:buAutoNum type="arabicPeriod"/>
            </a:pPr>
            <a:r>
              <a:rPr lang="ru-RU" sz="5100" b="1" dirty="0">
                <a:latin typeface="Times New Roman"/>
                <a:ea typeface="Times New Roman"/>
                <a:cs typeface="Times New Roman"/>
                <a:sym typeface="Times New Roman"/>
              </a:rPr>
              <a:t> </a:t>
            </a:r>
            <a:r>
              <a:rPr lang="ru-RU" sz="4400" b="1" dirty="0">
                <a:latin typeface="Times New Roman"/>
                <a:ea typeface="Times New Roman"/>
                <a:cs typeface="Times New Roman"/>
                <a:sym typeface="Times New Roman"/>
              </a:rPr>
              <a:t>Неверное оформление копии трудовой книжки</a:t>
            </a:r>
          </a:p>
          <a:p>
            <a:pPr marL="457200" marR="0" lvl="0" indent="-552450" algn="just" rtl="0">
              <a:lnSpc>
                <a:spcPct val="100000"/>
              </a:lnSpc>
              <a:spcBef>
                <a:spcPts val="0"/>
              </a:spcBef>
              <a:spcAft>
                <a:spcPts val="0"/>
              </a:spcAft>
              <a:buSzPts val="5100"/>
              <a:buFont typeface="Times New Roman"/>
              <a:buAutoNum type="arabicPeriod"/>
            </a:pPr>
            <a:endParaRPr lang="ru-RU" sz="44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4400" b="1" dirty="0">
                <a:latin typeface="Times New Roman"/>
                <a:ea typeface="Times New Roman"/>
                <a:cs typeface="Times New Roman"/>
                <a:sym typeface="Times New Roman"/>
              </a:rPr>
              <a:t> Трудовые книжки ИП и лиц, которые на данный момент не трудоустроены, или имеют две трудовые </a:t>
            </a:r>
            <a:r>
              <a:rPr lang="ru-RU" sz="4400" b="1" dirty="0" smtClean="0">
                <a:latin typeface="Times New Roman"/>
                <a:ea typeface="Times New Roman"/>
                <a:cs typeface="Times New Roman"/>
                <a:sym typeface="Times New Roman"/>
              </a:rPr>
              <a:t>книжки, </a:t>
            </a:r>
            <a:r>
              <a:rPr lang="ru-RU" sz="4400" b="1" dirty="0">
                <a:latin typeface="Times New Roman"/>
                <a:ea typeface="Times New Roman"/>
                <a:cs typeface="Times New Roman"/>
                <a:sym typeface="Times New Roman"/>
              </a:rPr>
              <a:t>не заверяются у нотариуса</a:t>
            </a:r>
          </a:p>
          <a:p>
            <a:pPr marL="457200" marR="0" lvl="0" indent="-552450" algn="just" rtl="0">
              <a:lnSpc>
                <a:spcPct val="100000"/>
              </a:lnSpc>
              <a:spcBef>
                <a:spcPts val="0"/>
              </a:spcBef>
              <a:spcAft>
                <a:spcPts val="0"/>
              </a:spcAft>
              <a:buSzPts val="5100"/>
              <a:buFont typeface="Times New Roman"/>
              <a:buAutoNum type="arabicPeriod"/>
            </a:pPr>
            <a:endParaRPr lang="ru-RU" sz="44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4400" b="1" dirty="0">
                <a:latin typeface="Times New Roman"/>
                <a:ea typeface="Times New Roman"/>
                <a:cs typeface="Times New Roman"/>
                <a:sym typeface="Times New Roman"/>
              </a:rPr>
              <a:t> Не проставляется дата на каждой странице копии </a:t>
            </a:r>
            <a:r>
              <a:rPr lang="ru-RU" sz="4400" b="1" dirty="0" smtClean="0">
                <a:latin typeface="Times New Roman"/>
                <a:ea typeface="Times New Roman"/>
                <a:cs typeface="Times New Roman"/>
                <a:sym typeface="Times New Roman"/>
              </a:rPr>
              <a:t>ТК</a:t>
            </a:r>
          </a:p>
          <a:p>
            <a:pPr marL="457200" marR="0" lvl="0" indent="-552450" algn="just" rtl="0">
              <a:lnSpc>
                <a:spcPct val="100000"/>
              </a:lnSpc>
              <a:spcBef>
                <a:spcPts val="0"/>
              </a:spcBef>
              <a:spcAft>
                <a:spcPts val="0"/>
              </a:spcAft>
              <a:buSzPts val="5100"/>
              <a:buFont typeface="Times New Roman"/>
              <a:buAutoNum type="arabicPeriod"/>
            </a:pPr>
            <a:endParaRPr lang="ru-RU" sz="4400" b="1" dirty="0">
              <a:latin typeface="Times New Roman"/>
              <a:ea typeface="Times New Roman"/>
              <a:cs typeface="Times New Roman"/>
              <a:sym typeface="Times New Roman"/>
            </a:endParaRPr>
          </a:p>
          <a:p>
            <a:pPr marL="457200" lvl="0" indent="-552450" algn="just">
              <a:buSzPts val="5100"/>
              <a:buFont typeface="Times New Roman"/>
              <a:buAutoNum type="arabicPeriod"/>
            </a:pPr>
            <a:r>
              <a:rPr lang="ru-RU" sz="4400" b="1" dirty="0">
                <a:latin typeface="Times New Roman"/>
                <a:ea typeface="Times New Roman"/>
                <a:cs typeface="Times New Roman"/>
                <a:sym typeface="Times New Roman"/>
              </a:rPr>
              <a:t> Нет </a:t>
            </a:r>
            <a:r>
              <a:rPr lang="ru-RU" sz="4400" b="1" dirty="0" smtClean="0">
                <a:latin typeface="Times New Roman"/>
                <a:ea typeface="Times New Roman"/>
                <a:cs typeface="Times New Roman"/>
                <a:sym typeface="Times New Roman"/>
              </a:rPr>
              <a:t>приказа </a:t>
            </a:r>
            <a:r>
              <a:rPr lang="ru-RU" sz="4400" b="1" dirty="0">
                <a:latin typeface="Times New Roman"/>
                <a:ea typeface="Times New Roman"/>
                <a:cs typeface="Times New Roman"/>
                <a:sym typeface="Times New Roman"/>
              </a:rPr>
              <a:t>о наделении полномочий на заверение копий ТК </a:t>
            </a:r>
          </a:p>
          <a:p>
            <a:pPr marL="457200" marR="0" lvl="0" indent="-552450" algn="just" rtl="0">
              <a:lnSpc>
                <a:spcPct val="100000"/>
              </a:lnSpc>
              <a:spcBef>
                <a:spcPts val="0"/>
              </a:spcBef>
              <a:spcAft>
                <a:spcPts val="0"/>
              </a:spcAft>
              <a:buSzPts val="5100"/>
              <a:buFont typeface="Times New Roman"/>
              <a:buAutoNum type="arabicPeriod"/>
            </a:pPr>
            <a:endParaRPr lang="ru-RU" sz="44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4400" b="1" dirty="0">
                <a:latin typeface="Times New Roman"/>
                <a:ea typeface="Times New Roman"/>
                <a:cs typeface="Times New Roman"/>
                <a:sym typeface="Times New Roman"/>
              </a:rPr>
              <a:t> Приказ о наделении полномочий на заверение копий ТК прикладывается на лиц, которые данные копии не </a:t>
            </a:r>
            <a:r>
              <a:rPr lang="ru-RU" sz="4400" b="1" dirty="0" smtClean="0">
                <a:latin typeface="Times New Roman"/>
                <a:ea typeface="Times New Roman"/>
                <a:cs typeface="Times New Roman"/>
                <a:sym typeface="Times New Roman"/>
              </a:rPr>
              <a:t>заверяют</a:t>
            </a:r>
          </a:p>
          <a:p>
            <a:pPr marL="457200" marR="0" lvl="0" indent="-552450" algn="just" rtl="0">
              <a:lnSpc>
                <a:spcPct val="100000"/>
              </a:lnSpc>
              <a:spcBef>
                <a:spcPts val="0"/>
              </a:spcBef>
              <a:spcAft>
                <a:spcPts val="0"/>
              </a:spcAft>
              <a:buSzPts val="5100"/>
              <a:buFont typeface="Times New Roman"/>
              <a:buAutoNum type="arabicPeriod"/>
            </a:pPr>
            <a:endParaRPr lang="ru-RU" sz="4400" b="1" dirty="0" smtClean="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4400" b="1" dirty="0">
                <a:latin typeface="Times New Roman"/>
                <a:ea typeface="Times New Roman"/>
                <a:cs typeface="Times New Roman"/>
                <a:sym typeface="Times New Roman"/>
              </a:rPr>
              <a:t> </a:t>
            </a:r>
            <a:r>
              <a:rPr lang="ru-RU" sz="4400" b="1" dirty="0" smtClean="0">
                <a:latin typeface="Times New Roman"/>
                <a:ea typeface="Times New Roman"/>
                <a:cs typeface="Times New Roman"/>
                <a:sym typeface="Times New Roman"/>
              </a:rPr>
              <a:t>Доверенность на заверение ТК просрочена</a:t>
            </a:r>
            <a:endParaRPr sz="4400" b="1" dirty="0">
              <a:latin typeface="Times New Roman"/>
              <a:ea typeface="Times New Roman"/>
              <a:cs typeface="Times New Roman"/>
              <a:sym typeface="Times New Roman"/>
            </a:endParaRPr>
          </a:p>
          <a:p>
            <a:pPr marL="457200" marR="0" lvl="0" indent="0" algn="just" rtl="0">
              <a:lnSpc>
                <a:spcPct val="100000"/>
              </a:lnSpc>
              <a:spcBef>
                <a:spcPts val="0"/>
              </a:spcBef>
              <a:spcAft>
                <a:spcPts val="0"/>
              </a:spcAft>
              <a:buNone/>
            </a:pPr>
            <a:endParaRPr sz="51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
        <p:nvSpPr>
          <p:cNvPr id="249" name="Google Shape;249;p23"/>
          <p:cNvSpPr/>
          <p:nvPr/>
        </p:nvSpPr>
        <p:spPr>
          <a:xfrm>
            <a:off x="5386429" y="1624348"/>
            <a:ext cx="10794452" cy="1402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7200"/>
              <a:buFont typeface="Times New Roman"/>
              <a:buNone/>
            </a:pPr>
            <a:r>
              <a:rPr lang="ru-RU" sz="6000" b="1" dirty="0">
                <a:latin typeface="Times New Roman" panose="02020603050405020304" pitchFamily="18" charset="0"/>
                <a:cs typeface="Times New Roman" panose="02020603050405020304" pitchFamily="18" charset="0"/>
              </a:rPr>
              <a:t>Трудовая книжка</a:t>
            </a:r>
            <a:endParaRPr sz="6000" b="1" dirty="0">
              <a:latin typeface="Times New Roman" panose="02020603050405020304" pitchFamily="18" charset="0"/>
              <a:cs typeface="Times New Roman" panose="02020603050405020304" pitchFamily="18" charset="0"/>
            </a:endParaRPr>
          </a:p>
        </p:txBody>
      </p:sp>
      <p:pic>
        <p:nvPicPr>
          <p:cNvPr id="250" name="Google Shape;250;p23"/>
          <p:cNvPicPr preferRelativeResize="0"/>
          <p:nvPr/>
        </p:nvPicPr>
        <p:blipFill>
          <a:blip r:embed="rId5">
            <a:alphaModFix/>
          </a:blip>
          <a:stretch>
            <a:fillRect/>
          </a:stretch>
        </p:blipFill>
        <p:spPr>
          <a:xfrm>
            <a:off x="17962880" y="2325748"/>
            <a:ext cx="6056000" cy="6056000"/>
          </a:xfrm>
          <a:prstGeom prst="rect">
            <a:avLst/>
          </a:prstGeom>
          <a:noFill/>
          <a:ln>
            <a:noFill/>
          </a:ln>
        </p:spPr>
      </p:pic>
      <p:pic>
        <p:nvPicPr>
          <p:cNvPr id="251" name="Google Shape;251;p23"/>
          <p:cNvPicPr preferRelativeResize="0"/>
          <p:nvPr/>
        </p:nvPicPr>
        <p:blipFill>
          <a:blip r:embed="rId6">
            <a:alphaModFix/>
          </a:blip>
          <a:stretch>
            <a:fillRect/>
          </a:stretch>
        </p:blipFill>
        <p:spPr>
          <a:xfrm>
            <a:off x="18157370" y="7291359"/>
            <a:ext cx="5821187" cy="5091924"/>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4" descr="image8.jpeg"/>
          <p:cNvPicPr preferRelativeResize="0"/>
          <p:nvPr/>
        </p:nvPicPr>
        <p:blipFill rotWithShape="1">
          <a:blip r:embed="rId3">
            <a:alphaModFix amt="53644"/>
          </a:blip>
          <a:srcRect/>
          <a:stretch/>
        </p:blipFill>
        <p:spPr>
          <a:xfrm>
            <a:off x="-1" y="0"/>
            <a:ext cx="24384001" cy="13716003"/>
          </a:xfrm>
          <a:prstGeom prst="rect">
            <a:avLst/>
          </a:prstGeom>
          <a:noFill/>
          <a:ln>
            <a:noFill/>
          </a:ln>
        </p:spPr>
      </p:pic>
      <p:sp>
        <p:nvSpPr>
          <p:cNvPr id="257" name="Google Shape;257;p24"/>
          <p:cNvSpPr/>
          <p:nvPr/>
        </p:nvSpPr>
        <p:spPr>
          <a:xfrm>
            <a:off x="728133" y="3516572"/>
            <a:ext cx="21189586" cy="10565189"/>
          </a:xfrm>
          <a:prstGeom prst="rect">
            <a:avLst/>
          </a:prstGeom>
          <a:noFill/>
          <a:ln>
            <a:noFill/>
          </a:ln>
        </p:spPr>
        <p:txBody>
          <a:bodyPr spcFirstLastPara="1" wrap="square" lIns="91425" tIns="45700" rIns="91425" bIns="45700" anchor="t" anchorCtr="0">
            <a:noAutofit/>
          </a:bodyPr>
          <a:lstStyle/>
          <a:p>
            <a:pPr marL="0" marR="0" lvl="0" indent="450215" algn="just" rtl="0">
              <a:lnSpc>
                <a:spcPct val="107000"/>
              </a:lnSpc>
              <a:spcBef>
                <a:spcPts val="0"/>
              </a:spcBef>
              <a:spcAft>
                <a:spcPts val="0"/>
              </a:spcAft>
              <a:buClr>
                <a:srgbClr val="000000"/>
              </a:buClr>
              <a:buSzPts val="3600"/>
              <a:buFont typeface="Times New Roman"/>
              <a:buNone/>
            </a:pPr>
            <a:r>
              <a:rPr lang="ru-RU" sz="3600" b="0" i="0" u="none" strike="noStrike" cap="none" dirty="0">
                <a:solidFill>
                  <a:srgbClr val="000000"/>
                </a:solidFill>
                <a:latin typeface="Times New Roman"/>
                <a:ea typeface="Times New Roman"/>
                <a:cs typeface="Times New Roman"/>
                <a:sym typeface="Times New Roman"/>
              </a:rPr>
              <a:t>Согласно п. 7.8.2. Для подтверждения трудового стажа по основному месту работы Заявитель предоставляет копию </a:t>
            </a:r>
            <a:r>
              <a:rPr lang="ru-RU" sz="3600" b="1" i="0" u="none" strike="noStrike" cap="none" dirty="0">
                <a:solidFill>
                  <a:srgbClr val="C00000"/>
                </a:solidFill>
                <a:latin typeface="Times New Roman"/>
                <a:ea typeface="Times New Roman"/>
                <a:cs typeface="Times New Roman"/>
                <a:sym typeface="Times New Roman"/>
              </a:rPr>
              <a:t>всех листов трудовой книжки</a:t>
            </a:r>
            <a:r>
              <a:rPr lang="ru-RU" sz="3600" b="0" i="0" u="none" strike="noStrike" cap="none" dirty="0">
                <a:solidFill>
                  <a:srgbClr val="C00000"/>
                </a:solidFill>
                <a:latin typeface="Times New Roman"/>
                <a:ea typeface="Times New Roman"/>
                <a:cs typeface="Times New Roman"/>
                <a:sym typeface="Times New Roman"/>
              </a:rPr>
              <a:t> </a:t>
            </a:r>
            <a:r>
              <a:rPr lang="ru-RU" sz="3600" b="0" i="0" u="none" strike="noStrike" cap="none" dirty="0">
                <a:solidFill>
                  <a:srgbClr val="000000"/>
                </a:solidFill>
                <a:latin typeface="Times New Roman"/>
                <a:ea typeface="Times New Roman"/>
                <a:cs typeface="Times New Roman"/>
                <a:sym typeface="Times New Roman"/>
              </a:rPr>
              <a:t>(дубликата трудовой книжки), заверенную текущим (последним) работодателем в установленном порядке, или нотариусом.</a:t>
            </a:r>
            <a:endParaRPr dirty="0"/>
          </a:p>
          <a:p>
            <a:pPr marL="0" marR="0" lvl="0" indent="0" algn="l" rtl="0">
              <a:lnSpc>
                <a:spcPct val="100000"/>
              </a:lnSpc>
              <a:spcBef>
                <a:spcPts val="800"/>
              </a:spcBef>
              <a:spcAft>
                <a:spcPts val="0"/>
              </a:spcAft>
              <a:buClr>
                <a:srgbClr val="013260"/>
              </a:buClr>
              <a:buSzPts val="3600"/>
              <a:buFont typeface="Times New Roman"/>
              <a:buNone/>
            </a:pPr>
            <a:r>
              <a:rPr lang="ru-RU" sz="3600" b="1" i="0" u="none" strike="noStrike" cap="none" dirty="0" smtClean="0">
                <a:solidFill>
                  <a:srgbClr val="013260"/>
                </a:solidFill>
                <a:latin typeface="Times New Roman"/>
                <a:ea typeface="Times New Roman"/>
                <a:cs typeface="Times New Roman"/>
                <a:sym typeface="Times New Roman"/>
              </a:rPr>
              <a:t>Верность </a:t>
            </a:r>
            <a:r>
              <a:rPr lang="ru-RU" sz="3600" b="1" i="0" u="none" strike="noStrike" cap="none" dirty="0">
                <a:solidFill>
                  <a:srgbClr val="013260"/>
                </a:solidFill>
                <a:latin typeface="Times New Roman"/>
                <a:ea typeface="Times New Roman"/>
                <a:cs typeface="Times New Roman"/>
                <a:sym typeface="Times New Roman"/>
              </a:rPr>
              <a:t>копии трудовой книжки свидетельствуется:</a:t>
            </a:r>
            <a:endParaRPr sz="3600" b="0" i="0" u="none" strike="noStrike" cap="none" dirty="0">
              <a:solidFill>
                <a:srgbClr val="013260"/>
              </a:solidFill>
              <a:latin typeface="Times New Roman"/>
              <a:ea typeface="Times New Roman"/>
              <a:cs typeface="Times New Roman"/>
              <a:sym typeface="Times New Roman"/>
            </a:endParaRPr>
          </a:p>
          <a:p>
            <a:pPr marL="571500" marR="0" lvl="0" indent="-571500" algn="l" rtl="0">
              <a:lnSpc>
                <a:spcPct val="100000"/>
              </a:lnSpc>
              <a:spcBef>
                <a:spcPts val="0"/>
              </a:spcBef>
              <a:spcAft>
                <a:spcPts val="0"/>
              </a:spcAft>
              <a:buClr>
                <a:srgbClr val="000000"/>
              </a:buClr>
              <a:buSzPts val="3600"/>
              <a:buFont typeface="Arial"/>
              <a:buChar char="•"/>
            </a:pPr>
            <a:r>
              <a:rPr lang="ru-RU" sz="3600" b="0" i="1" u="none" strike="noStrike" cap="none" dirty="0" err="1">
                <a:solidFill>
                  <a:srgbClr val="000000"/>
                </a:solidFill>
                <a:latin typeface="Times New Roman"/>
                <a:ea typeface="Times New Roman"/>
                <a:cs typeface="Times New Roman"/>
                <a:sym typeface="Times New Roman"/>
              </a:rPr>
              <a:t>заверительной</a:t>
            </a:r>
            <a:r>
              <a:rPr lang="ru-RU" sz="3600" b="0" i="1" u="none" strike="noStrike" cap="none" dirty="0">
                <a:solidFill>
                  <a:srgbClr val="000000"/>
                </a:solidFill>
                <a:latin typeface="Times New Roman"/>
                <a:ea typeface="Times New Roman"/>
                <a:cs typeface="Times New Roman"/>
                <a:sym typeface="Times New Roman"/>
              </a:rPr>
              <a:t> надписью «</a:t>
            </a:r>
            <a:r>
              <a:rPr lang="ru-RU" sz="3600" b="1" i="1" u="none" strike="noStrike" cap="none" dirty="0">
                <a:solidFill>
                  <a:srgbClr val="000000"/>
                </a:solidFill>
                <a:latin typeface="Times New Roman"/>
                <a:ea typeface="Times New Roman"/>
                <a:cs typeface="Times New Roman"/>
                <a:sym typeface="Times New Roman"/>
              </a:rPr>
              <a:t>Верно</a:t>
            </a:r>
            <a:r>
              <a:rPr lang="ru-RU" sz="3600" b="0" i="1" u="none" strike="noStrike" cap="none" dirty="0">
                <a:solidFill>
                  <a:srgbClr val="000000"/>
                </a:solidFill>
                <a:latin typeface="Times New Roman"/>
                <a:ea typeface="Times New Roman"/>
                <a:cs typeface="Times New Roman"/>
                <a:sym typeface="Times New Roman"/>
              </a:rPr>
              <a:t>» (или «</a:t>
            </a:r>
            <a:r>
              <a:rPr lang="ru-RU" sz="3600" b="1" i="1" u="none" strike="noStrike" cap="none" dirty="0">
                <a:solidFill>
                  <a:srgbClr val="000000"/>
                </a:solidFill>
                <a:latin typeface="Times New Roman"/>
                <a:ea typeface="Times New Roman"/>
                <a:cs typeface="Times New Roman"/>
                <a:sym typeface="Times New Roman"/>
              </a:rPr>
              <a:t>Копия верна</a:t>
            </a:r>
            <a:r>
              <a:rPr lang="ru-RU" sz="3600" b="0" i="1" u="none" strike="noStrike" cap="none" dirty="0">
                <a:solidFill>
                  <a:srgbClr val="000000"/>
                </a:solidFill>
                <a:latin typeface="Times New Roman"/>
                <a:ea typeface="Times New Roman"/>
                <a:cs typeface="Times New Roman"/>
                <a:sym typeface="Times New Roman"/>
              </a:rPr>
              <a:t>»), </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1" i="1" u="none" strike="noStrike" cap="none" dirty="0">
                <a:solidFill>
                  <a:srgbClr val="000000"/>
                </a:solidFill>
                <a:latin typeface="Times New Roman"/>
                <a:ea typeface="Times New Roman"/>
                <a:cs typeface="Times New Roman"/>
                <a:sym typeface="Times New Roman"/>
              </a:rPr>
              <a:t>подписью руководителя или уполномоченного </a:t>
            </a:r>
            <a:r>
              <a:rPr lang="ru-RU" sz="3600" b="0" i="1" u="none" strike="noStrike" cap="none" dirty="0">
                <a:solidFill>
                  <a:srgbClr val="000000"/>
                </a:solidFill>
                <a:latin typeface="Times New Roman"/>
                <a:ea typeface="Times New Roman"/>
                <a:cs typeface="Times New Roman"/>
                <a:sym typeface="Times New Roman"/>
              </a:rPr>
              <a:t>на то должностного </a:t>
            </a:r>
            <a:r>
              <a:rPr lang="ru-RU" sz="3600" b="1" i="1" u="none" strike="noStrike" cap="none" dirty="0">
                <a:solidFill>
                  <a:srgbClr val="000000"/>
                </a:solidFill>
                <a:latin typeface="Times New Roman"/>
                <a:ea typeface="Times New Roman"/>
                <a:cs typeface="Times New Roman"/>
                <a:sym typeface="Times New Roman"/>
              </a:rPr>
              <a:t>лица</a:t>
            </a:r>
            <a:r>
              <a:rPr lang="ru-RU" sz="3600" b="0" i="1" u="none" strike="noStrike" cap="none" dirty="0">
                <a:solidFill>
                  <a:srgbClr val="000000"/>
                </a:solidFill>
                <a:latin typeface="Times New Roman"/>
                <a:ea typeface="Times New Roman"/>
                <a:cs typeface="Times New Roman"/>
                <a:sym typeface="Times New Roman"/>
              </a:rPr>
              <a:t> </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1" i="1" u="none" strike="noStrike" cap="none" dirty="0">
                <a:solidFill>
                  <a:srgbClr val="000000"/>
                </a:solidFill>
                <a:latin typeface="Times New Roman"/>
                <a:ea typeface="Times New Roman"/>
                <a:cs typeface="Times New Roman"/>
                <a:sym typeface="Times New Roman"/>
              </a:rPr>
              <a:t>документом, подтверждающий полномочия заверившего лица</a:t>
            </a:r>
            <a:r>
              <a:rPr lang="ru-RU" sz="3600" b="0" i="1" u="none" strike="noStrike" cap="none" dirty="0">
                <a:solidFill>
                  <a:srgbClr val="000000"/>
                </a:solidFill>
                <a:latin typeface="Times New Roman"/>
                <a:ea typeface="Times New Roman"/>
                <a:cs typeface="Times New Roman"/>
                <a:sym typeface="Times New Roman"/>
              </a:rPr>
              <a:t>: в отношении руководителя выписка из ЕГРЮЛ, в отношении иного уполномоченного лица приказ о назначении на должность и наделение полномочием, или иным образом удостоверенное полномочие, подтверждающее право заверения копии трудовой книжки), </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1" i="1" u="none" strike="noStrike" cap="none" dirty="0">
                <a:solidFill>
                  <a:srgbClr val="000000"/>
                </a:solidFill>
                <a:latin typeface="Times New Roman"/>
                <a:ea typeface="Times New Roman"/>
                <a:cs typeface="Times New Roman"/>
                <a:sym typeface="Times New Roman"/>
              </a:rPr>
              <a:t>печатью юридического лица</a:t>
            </a:r>
            <a:r>
              <a:rPr lang="ru-RU" sz="3600" b="0" i="1" u="none" strike="noStrike" cap="none" dirty="0">
                <a:solidFill>
                  <a:srgbClr val="000000"/>
                </a:solidFill>
                <a:latin typeface="Times New Roman"/>
                <a:ea typeface="Times New Roman"/>
                <a:cs typeface="Times New Roman"/>
                <a:sym typeface="Times New Roman"/>
              </a:rPr>
              <a:t> </a:t>
            </a:r>
            <a:r>
              <a:rPr lang="ru-RU" sz="3600" b="1" i="1" u="none" strike="noStrike" cap="none" dirty="0">
                <a:solidFill>
                  <a:srgbClr val="000000"/>
                </a:solidFill>
                <a:latin typeface="Times New Roman"/>
                <a:ea typeface="Times New Roman"/>
                <a:cs typeface="Times New Roman"/>
                <a:sym typeface="Times New Roman"/>
              </a:rPr>
              <a:t>или индивидуального </a:t>
            </a:r>
            <a:endParaRPr lang="ru-RU" sz="3600" b="1" i="1" u="none" strike="noStrike" cap="none" dirty="0" smtClean="0">
              <a:solidFill>
                <a:srgbClr val="000000"/>
              </a:solidFill>
              <a:latin typeface="Times New Roman"/>
              <a:ea typeface="Times New Roman"/>
              <a:cs typeface="Times New Roman"/>
              <a:sym typeface="Times New Roman"/>
            </a:endParaRPr>
          </a:p>
          <a:p>
            <a:pPr marL="571500" marR="0" lvl="0" indent="-571500" algn="l" rtl="0">
              <a:lnSpc>
                <a:spcPct val="100000"/>
              </a:lnSpc>
              <a:spcBef>
                <a:spcPts val="0"/>
              </a:spcBef>
              <a:spcAft>
                <a:spcPts val="0"/>
              </a:spcAft>
              <a:buClr>
                <a:srgbClr val="000000"/>
              </a:buClr>
              <a:buSzPts val="3600"/>
              <a:buFont typeface="Arial"/>
              <a:buChar char="•"/>
            </a:pPr>
            <a:r>
              <a:rPr lang="ru-RU" sz="3600" b="1" i="1" u="none" strike="noStrike" cap="none" dirty="0" smtClean="0">
                <a:solidFill>
                  <a:srgbClr val="000000"/>
                </a:solidFill>
                <a:latin typeface="Times New Roman"/>
                <a:ea typeface="Times New Roman"/>
                <a:cs typeface="Times New Roman"/>
                <a:sym typeface="Times New Roman"/>
              </a:rPr>
              <a:t>предпринимателя </a:t>
            </a:r>
            <a:r>
              <a:rPr lang="ru-RU" sz="3600" b="1" i="1" u="none" strike="noStrike" cap="none" dirty="0">
                <a:solidFill>
                  <a:srgbClr val="000000"/>
                </a:solidFill>
                <a:latin typeface="Times New Roman"/>
                <a:ea typeface="Times New Roman"/>
                <a:cs typeface="Times New Roman"/>
                <a:sym typeface="Times New Roman"/>
              </a:rPr>
              <a:t>(при наличии)</a:t>
            </a:r>
            <a:r>
              <a:rPr lang="ru-RU" sz="3600" b="0" i="1" u="none" strike="noStrike" cap="none" dirty="0">
                <a:solidFill>
                  <a:srgbClr val="000000"/>
                </a:solidFill>
                <a:latin typeface="Times New Roman"/>
                <a:ea typeface="Times New Roman"/>
                <a:cs typeface="Times New Roman"/>
                <a:sym typeface="Times New Roman"/>
              </a:rPr>
              <a:t>. </a:t>
            </a:r>
            <a:endParaRPr dirty="0"/>
          </a:p>
          <a:p>
            <a:pPr marL="0" marR="0" lvl="0" indent="0" algn="l" rtl="0">
              <a:lnSpc>
                <a:spcPct val="100000"/>
              </a:lnSpc>
              <a:spcBef>
                <a:spcPts val="0"/>
              </a:spcBef>
              <a:spcAft>
                <a:spcPts val="0"/>
              </a:spcAft>
              <a:buClr>
                <a:srgbClr val="013260"/>
              </a:buClr>
              <a:buSzPts val="3600"/>
              <a:buFont typeface="Times New Roman"/>
              <a:buNone/>
            </a:pPr>
            <a:r>
              <a:rPr lang="ru-RU" sz="3600" b="1" i="0" u="none" strike="noStrike" cap="none" dirty="0" smtClean="0">
                <a:solidFill>
                  <a:srgbClr val="013260"/>
                </a:solidFill>
                <a:latin typeface="Times New Roman"/>
                <a:ea typeface="Times New Roman"/>
                <a:cs typeface="Times New Roman"/>
                <a:sym typeface="Times New Roman"/>
              </a:rPr>
              <a:t>На </a:t>
            </a:r>
            <a:r>
              <a:rPr lang="ru-RU" sz="3600" b="1" i="0" u="none" strike="noStrike" cap="none" dirty="0">
                <a:solidFill>
                  <a:srgbClr val="013260"/>
                </a:solidFill>
                <a:latin typeface="Times New Roman"/>
                <a:ea typeface="Times New Roman"/>
                <a:cs typeface="Times New Roman"/>
                <a:sym typeface="Times New Roman"/>
              </a:rPr>
              <a:t>копии указывается:</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0" i="1" u="none" strike="noStrike" cap="none" dirty="0" smtClean="0">
                <a:solidFill>
                  <a:srgbClr val="000000"/>
                </a:solidFill>
                <a:latin typeface="Times New Roman"/>
                <a:ea typeface="Times New Roman"/>
                <a:cs typeface="Times New Roman"/>
                <a:sym typeface="Times New Roman"/>
              </a:rPr>
              <a:t>должность </a:t>
            </a:r>
            <a:r>
              <a:rPr lang="ru-RU" sz="3600" b="0" i="1" u="none" strike="noStrike" cap="none" dirty="0">
                <a:solidFill>
                  <a:srgbClr val="000000"/>
                </a:solidFill>
                <a:latin typeface="Times New Roman"/>
                <a:ea typeface="Times New Roman"/>
                <a:cs typeface="Times New Roman"/>
                <a:sym typeface="Times New Roman"/>
              </a:rPr>
              <a:t>заверившего лица </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0" i="1" u="none" strike="noStrike" cap="none" dirty="0">
                <a:solidFill>
                  <a:srgbClr val="000000"/>
                </a:solidFill>
                <a:latin typeface="Times New Roman"/>
                <a:ea typeface="Times New Roman"/>
                <a:cs typeface="Times New Roman"/>
                <a:sym typeface="Times New Roman"/>
              </a:rPr>
              <a:t>расшифровка его подписи </a:t>
            </a:r>
            <a:endParaRPr sz="3600" b="0" i="1" u="none" strike="noStrike" cap="none" dirty="0">
              <a:solidFill>
                <a:srgbClr val="000000"/>
              </a:solidFill>
              <a:latin typeface="Times New Roman"/>
              <a:ea typeface="Times New Roman"/>
              <a:cs typeface="Times New Roman"/>
              <a:sym typeface="Times New Roman"/>
            </a:endParaRPr>
          </a:p>
          <a:p>
            <a:pPr marL="571500" marR="0" lvl="0" indent="-571500" algn="l" rtl="0">
              <a:lnSpc>
                <a:spcPct val="100000"/>
              </a:lnSpc>
              <a:spcBef>
                <a:spcPts val="0"/>
              </a:spcBef>
              <a:spcAft>
                <a:spcPts val="0"/>
              </a:spcAft>
              <a:buClr>
                <a:srgbClr val="000000"/>
              </a:buClr>
              <a:buSzPts val="3600"/>
              <a:buFont typeface="Arial"/>
              <a:buChar char="•"/>
            </a:pPr>
            <a:r>
              <a:rPr lang="ru-RU" sz="3600" b="0" i="1" u="none" strike="noStrike" cap="none" dirty="0">
                <a:solidFill>
                  <a:srgbClr val="000000"/>
                </a:solidFill>
                <a:latin typeface="Times New Roman"/>
                <a:ea typeface="Times New Roman"/>
                <a:cs typeface="Times New Roman"/>
                <a:sym typeface="Times New Roman"/>
              </a:rPr>
              <a:t>дата выдачи копии </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0" i="1" u="none" strike="noStrike" cap="none" dirty="0">
                <a:solidFill>
                  <a:srgbClr val="000000"/>
                </a:solidFill>
                <a:latin typeface="Times New Roman"/>
                <a:ea typeface="Times New Roman"/>
                <a:cs typeface="Times New Roman"/>
                <a:sym typeface="Times New Roman"/>
              </a:rPr>
              <a:t>отметка о месте хранения оригинала трудовой книжки</a:t>
            </a:r>
            <a:endParaRPr dirty="0"/>
          </a:p>
          <a:p>
            <a:pPr marL="571500" marR="0" lvl="0" indent="-571500" algn="l" rtl="0">
              <a:lnSpc>
                <a:spcPct val="100000"/>
              </a:lnSpc>
              <a:spcBef>
                <a:spcPts val="0"/>
              </a:spcBef>
              <a:spcAft>
                <a:spcPts val="0"/>
              </a:spcAft>
              <a:buClr>
                <a:srgbClr val="000000"/>
              </a:buClr>
              <a:buSzPts val="3600"/>
              <a:buFont typeface="Arial"/>
              <a:buChar char="•"/>
            </a:pPr>
            <a:r>
              <a:rPr lang="ru-RU" sz="3600" b="0" i="1" u="none" strike="noStrike" cap="none" dirty="0">
                <a:solidFill>
                  <a:srgbClr val="000000"/>
                </a:solidFill>
                <a:latin typeface="Times New Roman"/>
                <a:ea typeface="Times New Roman"/>
                <a:cs typeface="Times New Roman"/>
                <a:sym typeface="Times New Roman"/>
              </a:rPr>
              <a:t>отметка о работе в настоящее время в той же должности</a:t>
            </a:r>
            <a:endParaRPr sz="3600" b="0" i="1" u="none" strike="noStrike" cap="none" dirty="0">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600"/>
              <a:buFont typeface="Helvetica Neue"/>
              <a:buNone/>
            </a:pPr>
            <a:endParaRPr sz="3600" b="0" i="0" u="none" strike="noStrike" cap="none" dirty="0">
              <a:solidFill>
                <a:srgbClr val="000000"/>
              </a:solidFill>
              <a:latin typeface="Times New Roman"/>
              <a:ea typeface="Times New Roman"/>
              <a:cs typeface="Times New Roman"/>
              <a:sym typeface="Times New Roman"/>
            </a:endParaRPr>
          </a:p>
        </p:txBody>
      </p:sp>
      <p:pic>
        <p:nvPicPr>
          <p:cNvPr id="258" name="Google Shape;258;p24" descr="C:\Users\a.barmin\Desktop\А.А. Бармин\2ТК.jpg"/>
          <p:cNvPicPr preferRelativeResize="0"/>
          <p:nvPr/>
        </p:nvPicPr>
        <p:blipFill rotWithShape="1">
          <a:blip r:embed="rId4">
            <a:alphaModFix/>
          </a:blip>
          <a:srcRect/>
          <a:stretch/>
        </p:blipFill>
        <p:spPr>
          <a:xfrm>
            <a:off x="16231375" y="8799166"/>
            <a:ext cx="8272110" cy="5538652"/>
          </a:xfrm>
          <a:prstGeom prst="rect">
            <a:avLst/>
          </a:prstGeom>
          <a:noFill/>
          <a:ln>
            <a:noFill/>
          </a:ln>
        </p:spPr>
      </p:pic>
      <p:grpSp>
        <p:nvGrpSpPr>
          <p:cNvPr id="5" name="Google Shape;324;p28"/>
          <p:cNvGrpSpPr/>
          <p:nvPr/>
        </p:nvGrpSpPr>
        <p:grpSpPr>
          <a:xfrm>
            <a:off x="497876" y="0"/>
            <a:ext cx="23886124" cy="1607650"/>
            <a:chOff x="1082842" y="1179095"/>
            <a:chExt cx="20533064" cy="1260000"/>
          </a:xfrm>
        </p:grpSpPr>
        <p:sp>
          <p:nvSpPr>
            <p:cNvPr id="6"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7"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2" name="TextBox 1"/>
          <p:cNvSpPr txBox="1"/>
          <p:nvPr/>
        </p:nvSpPr>
        <p:spPr>
          <a:xfrm>
            <a:off x="909526" y="1799179"/>
            <a:ext cx="22969377" cy="1717393"/>
          </a:xfrm>
          <a:prstGeom prst="rect">
            <a:avLst/>
          </a:prstGeom>
          <a:solidFill>
            <a:schemeClr val="accent1">
              <a:lumMod val="20000"/>
              <a:lumOff val="80000"/>
            </a:schemeClr>
          </a:solidFill>
        </p:spPr>
        <p:txBody>
          <a:bodyPr wrap="square" rtlCol="0">
            <a:spAutoFit/>
          </a:bodyPr>
          <a:lstStyle/>
          <a:p>
            <a:pPr algn="ctr">
              <a:lnSpc>
                <a:spcPct val="110000"/>
              </a:lnSpc>
              <a:buClr>
                <a:srgbClr val="FFFFFF"/>
              </a:buClr>
              <a:buSzPts val="4800"/>
            </a:pPr>
            <a:r>
              <a:rPr lang="ru-RU" sz="4800" b="1" dirty="0">
                <a:solidFill>
                  <a:schemeClr val="tx1"/>
                </a:solidFill>
                <a:latin typeface="Times New Roman" panose="02020603050405020304" pitchFamily="18" charset="0"/>
                <a:cs typeface="Times New Roman" panose="02020603050405020304" pitchFamily="18" charset="0"/>
              </a:rPr>
              <a:t>Правила заверения трудовых книжек, размещенные на сайте Ассоциации НОСТРОЙ</a:t>
            </a:r>
          </a:p>
        </p:txBody>
      </p:sp>
      <p:sp>
        <p:nvSpPr>
          <p:cNvPr id="3" name="Прямоугольник 2"/>
          <p:cNvSpPr/>
          <p:nvPr/>
        </p:nvSpPr>
        <p:spPr>
          <a:xfrm>
            <a:off x="1321334" y="8694"/>
            <a:ext cx="22557569" cy="1717393"/>
          </a:xfrm>
          <a:prstGeom prst="rect">
            <a:avLst/>
          </a:prstGeom>
        </p:spPr>
        <p:txBody>
          <a:bodyPr wrap="square">
            <a:sp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
        <p:nvSpPr>
          <p:cNvPr id="4" name="TextBox 3"/>
          <p:cNvSpPr txBox="1"/>
          <p:nvPr/>
        </p:nvSpPr>
        <p:spPr>
          <a:xfrm>
            <a:off x="20669102" y="13037812"/>
            <a:ext cx="2922419" cy="338554"/>
          </a:xfrm>
          <a:prstGeom prst="rect">
            <a:avLst/>
          </a:prstGeom>
          <a:noFill/>
        </p:spPr>
        <p:txBody>
          <a:bodyPr wrap="square" rtlCol="0">
            <a:spAutoFit/>
          </a:bodyPr>
          <a:lstStyle/>
          <a:p>
            <a:r>
              <a:rPr lang="ru-RU" sz="1600" i="1" dirty="0" smtClean="0">
                <a:solidFill>
                  <a:srgbClr val="FF0000"/>
                </a:solidFill>
              </a:rPr>
              <a:t>Дата заверения копии</a:t>
            </a:r>
            <a:endParaRPr lang="ru-RU" sz="1600" i="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97876" y="58583"/>
            <a:ext cx="23886124" cy="1871818"/>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926175" y="178529"/>
            <a:ext cx="22822825" cy="1569660"/>
          </a:xfrm>
          <a:prstGeom prst="rect">
            <a:avLst/>
          </a:prstGeom>
        </p:spPr>
        <p:txBody>
          <a:bodyPr wrap="square">
            <a:spAutoFit/>
          </a:bodyPr>
          <a:lstStyle/>
          <a:p>
            <a:pPr algn="ctr"/>
            <a:r>
              <a:rPr lang="ru-RU" sz="4800" b="1" dirty="0">
                <a:solidFill>
                  <a:srgbClr val="FFFFFF"/>
                </a:solidFill>
              </a:rPr>
              <a:t>Проблемы, с которыми приходится сталкиваться при поступлении документов через систему АИС НРС</a:t>
            </a:r>
          </a:p>
        </p:txBody>
      </p:sp>
      <p:sp>
        <p:nvSpPr>
          <p:cNvPr id="6" name="Прямоугольник 5"/>
          <p:cNvSpPr/>
          <p:nvPr/>
        </p:nvSpPr>
        <p:spPr>
          <a:xfrm>
            <a:off x="794398" y="2875720"/>
            <a:ext cx="22822825" cy="8956298"/>
          </a:xfrm>
          <a:prstGeom prst="rect">
            <a:avLst/>
          </a:prstGeom>
        </p:spPr>
        <p:txBody>
          <a:bodyPr wrap="square">
            <a:spAutoFit/>
          </a:bodyPr>
          <a:lstStyle/>
          <a:p>
            <a:pPr lvl="0">
              <a:buSzPts val="7200"/>
            </a:pPr>
            <a:r>
              <a:rPr lang="en-US" sz="7200" b="1" dirty="0">
                <a:latin typeface="Times New Roman"/>
                <a:cs typeface="Times New Roman"/>
                <a:sym typeface="Times New Roman"/>
              </a:rPr>
              <a:t>1</a:t>
            </a:r>
            <a:r>
              <a:rPr lang="ru-RU" sz="7200" b="1" dirty="0">
                <a:latin typeface="Times New Roman"/>
                <a:cs typeface="Times New Roman"/>
                <a:sym typeface="Times New Roman"/>
              </a:rPr>
              <a:t>. Ошибки при заполнении и внесении информации по Специалисту в личный кабинет АИС НРС</a:t>
            </a:r>
          </a:p>
          <a:p>
            <a:pPr>
              <a:lnSpc>
                <a:spcPct val="200000"/>
              </a:lnSpc>
              <a:buSzPts val="7200"/>
            </a:pPr>
            <a:r>
              <a:rPr lang="ru-RU" sz="7200" b="1" dirty="0">
                <a:latin typeface="Times New Roman"/>
                <a:cs typeface="Times New Roman"/>
                <a:sym typeface="Times New Roman"/>
              </a:rPr>
              <a:t>2. Ошибки при загрузке документов в АИС НРС</a:t>
            </a:r>
          </a:p>
          <a:p>
            <a:pPr>
              <a:buSzPts val="7200"/>
            </a:pPr>
            <a:r>
              <a:rPr lang="ru-RU" sz="7200" b="1" dirty="0">
                <a:latin typeface="Times New Roman"/>
                <a:cs typeface="Times New Roman"/>
                <a:sym typeface="Times New Roman"/>
              </a:rPr>
              <a:t>3. Частые ошибки при оформлении документов для включения сведений в НРС </a:t>
            </a:r>
          </a:p>
          <a:p>
            <a:pPr>
              <a:buSzPts val="7200"/>
            </a:pPr>
            <a:endParaRPr lang="ru-RU" sz="7200" b="1" dirty="0">
              <a:latin typeface="Times New Roman"/>
              <a:cs typeface="Times New Roman"/>
              <a:sym typeface="Times New Roman"/>
            </a:endParaRPr>
          </a:p>
          <a:p>
            <a:pPr>
              <a:buSzPts val="7200"/>
            </a:pPr>
            <a:endParaRPr lang="ru-RU" sz="7200" b="1" dirty="0">
              <a:latin typeface="Times New Roman"/>
              <a:cs typeface="Times New Roman"/>
              <a:sym typeface="Times New Roman"/>
            </a:endParaRPr>
          </a:p>
        </p:txBody>
      </p:sp>
    </p:spTree>
    <p:extLst>
      <p:ext uri="{BB962C8B-B14F-4D97-AF65-F5344CB8AC3E}">
        <p14:creationId xmlns:p14="http://schemas.microsoft.com/office/powerpoint/2010/main" val="20738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5"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265" name="Google Shape;265;p25"/>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266" name="Google Shape;266;p25"/>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267" name="Google Shape;267;p25"/>
          <p:cNvGrpSpPr/>
          <p:nvPr/>
        </p:nvGrpSpPr>
        <p:grpSpPr>
          <a:xfrm>
            <a:off x="461564" y="0"/>
            <a:ext cx="23886113" cy="1939014"/>
            <a:chOff x="1082842" y="1179095"/>
            <a:chExt cx="20533064" cy="1260000"/>
          </a:xfrm>
        </p:grpSpPr>
        <p:sp>
          <p:nvSpPr>
            <p:cNvPr id="268" name="Google Shape;268;p25"/>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269" name="Google Shape;269;p25"/>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270" name="Google Shape;270;p25"/>
          <p:cNvSpPr txBox="1"/>
          <p:nvPr/>
        </p:nvSpPr>
        <p:spPr>
          <a:xfrm>
            <a:off x="836874" y="0"/>
            <a:ext cx="20117400" cy="2075357"/>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
        <p:nvSpPr>
          <p:cNvPr id="271" name="Google Shape;271;p25"/>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272" name="Google Shape;272;p25"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273" name="Google Shape;273;p25"/>
          <p:cNvSpPr/>
          <p:nvPr/>
        </p:nvSpPr>
        <p:spPr>
          <a:xfrm>
            <a:off x="612202" y="4626801"/>
            <a:ext cx="14696334" cy="5422248"/>
          </a:xfrm>
          <a:prstGeom prst="rect">
            <a:avLst/>
          </a:prstGeom>
          <a:noFill/>
          <a:ln>
            <a:noFill/>
          </a:ln>
        </p:spPr>
        <p:txBody>
          <a:bodyPr spcFirstLastPara="1" wrap="square" lIns="91425" tIns="45700" rIns="91425" bIns="45700" anchor="t" anchorCtr="0">
            <a:noAutofit/>
          </a:bodyPr>
          <a:lstStyle/>
          <a:p>
            <a:pPr lvl="0" algn="just">
              <a:buSzPts val="5100"/>
            </a:pPr>
            <a:r>
              <a:rPr lang="ru-RU" sz="5100" b="1" dirty="0" smtClean="0">
                <a:latin typeface="Times New Roman"/>
                <a:ea typeface="Times New Roman"/>
                <a:cs typeface="Times New Roman"/>
                <a:sym typeface="Times New Roman"/>
              </a:rPr>
              <a:t>	Вместо </a:t>
            </a:r>
            <a:r>
              <a:rPr lang="ru-RU" sz="5100" b="1" dirty="0">
                <a:latin typeface="Times New Roman"/>
                <a:ea typeface="Times New Roman"/>
                <a:cs typeface="Times New Roman"/>
                <a:sym typeface="Times New Roman"/>
              </a:rPr>
              <a:t>УПК </a:t>
            </a:r>
            <a:r>
              <a:rPr lang="ru-RU" sz="5100" b="1" dirty="0" smtClean="0">
                <a:latin typeface="Times New Roman"/>
                <a:ea typeface="Times New Roman"/>
                <a:cs typeface="Times New Roman"/>
                <a:sym typeface="Times New Roman"/>
              </a:rPr>
              <a:t>предоставляется:</a:t>
            </a:r>
          </a:p>
          <a:p>
            <a:pPr marL="457200" lvl="0" indent="-552450" algn="just">
              <a:buSzPts val="5100"/>
              <a:buFont typeface="Times New Roman"/>
              <a:buAutoNum type="arabicPeriod"/>
            </a:pPr>
            <a:endParaRPr lang="ru-RU" sz="5100" b="1" dirty="0" smtClean="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5100" b="1" dirty="0">
                <a:latin typeface="Times New Roman"/>
                <a:ea typeface="Times New Roman"/>
                <a:cs typeface="Times New Roman"/>
                <a:sym typeface="Times New Roman"/>
              </a:rPr>
              <a:t> </a:t>
            </a:r>
            <a:r>
              <a:rPr lang="ru-RU" sz="5100" b="1" dirty="0" smtClean="0">
                <a:latin typeface="Times New Roman"/>
                <a:ea typeface="Times New Roman"/>
                <a:cs typeface="Times New Roman"/>
                <a:sym typeface="Times New Roman"/>
              </a:rPr>
              <a:t>Диплом </a:t>
            </a:r>
            <a:r>
              <a:rPr lang="ru-RU" sz="5100" b="1" dirty="0">
                <a:latin typeface="Times New Roman"/>
                <a:ea typeface="Times New Roman"/>
                <a:cs typeface="Times New Roman"/>
                <a:sym typeface="Times New Roman"/>
              </a:rPr>
              <a:t>о профессиональной переподготовке </a:t>
            </a:r>
          </a:p>
          <a:p>
            <a:pPr marL="457200" marR="0" lvl="0" indent="-552450" algn="just" rtl="0">
              <a:lnSpc>
                <a:spcPct val="100000"/>
              </a:lnSpc>
              <a:spcBef>
                <a:spcPts val="0"/>
              </a:spcBef>
              <a:spcAft>
                <a:spcPts val="0"/>
              </a:spcAft>
              <a:buSzPts val="5100"/>
              <a:buFont typeface="Times New Roman"/>
              <a:buAutoNum type="arabicPeriod"/>
            </a:pPr>
            <a:endParaRPr lang="ru-RU" sz="5100" b="1" dirty="0">
              <a:latin typeface="Times New Roman"/>
              <a:ea typeface="Times New Roman"/>
              <a:cs typeface="Times New Roman"/>
              <a:sym typeface="Times New Roman"/>
            </a:endParaRPr>
          </a:p>
          <a:p>
            <a:pPr marL="457200" indent="-552450" algn="just">
              <a:buSzPts val="5100"/>
              <a:buFont typeface="Times New Roman"/>
              <a:buAutoNum type="arabicPeriod"/>
            </a:pPr>
            <a:r>
              <a:rPr lang="ru-RU" sz="5100" b="1" dirty="0">
                <a:latin typeface="Times New Roman"/>
                <a:ea typeface="Times New Roman"/>
                <a:cs typeface="Times New Roman"/>
                <a:sym typeface="Times New Roman"/>
              </a:rPr>
              <a:t> </a:t>
            </a:r>
            <a:r>
              <a:rPr lang="ru-RU" sz="5100" b="1" dirty="0" smtClean="0">
                <a:latin typeface="Times New Roman"/>
                <a:ea typeface="Times New Roman"/>
                <a:cs typeface="Times New Roman"/>
                <a:sym typeface="Times New Roman"/>
              </a:rPr>
              <a:t>Диплом </a:t>
            </a:r>
            <a:r>
              <a:rPr lang="ru-RU" sz="5100" b="1" dirty="0">
                <a:latin typeface="Times New Roman"/>
                <a:ea typeface="Times New Roman"/>
                <a:cs typeface="Times New Roman"/>
                <a:sym typeface="Times New Roman"/>
              </a:rPr>
              <a:t>о высшем </a:t>
            </a:r>
            <a:r>
              <a:rPr lang="ru-RU" sz="5100" b="1" dirty="0" smtClean="0">
                <a:latin typeface="Times New Roman"/>
                <a:ea typeface="Times New Roman"/>
                <a:cs typeface="Times New Roman"/>
                <a:sym typeface="Times New Roman"/>
              </a:rPr>
              <a:t>образовании, в </a:t>
            </a:r>
            <a:r>
              <a:rPr lang="ru-RU" sz="5100" b="1" dirty="0">
                <a:latin typeface="Times New Roman"/>
                <a:ea typeface="Times New Roman"/>
                <a:cs typeface="Times New Roman"/>
                <a:sym typeface="Times New Roman"/>
              </a:rPr>
              <a:t>случае, если не прошло 5 лет с </a:t>
            </a:r>
            <a:r>
              <a:rPr lang="ru-RU" sz="5100" b="1" dirty="0" smtClean="0">
                <a:latin typeface="Times New Roman"/>
                <a:ea typeface="Times New Roman"/>
                <a:cs typeface="Times New Roman"/>
                <a:sym typeface="Times New Roman"/>
              </a:rPr>
              <a:t>даты </a:t>
            </a:r>
            <a:r>
              <a:rPr lang="ru-RU" sz="5100" b="1" dirty="0">
                <a:latin typeface="Times New Roman"/>
                <a:ea typeface="Times New Roman"/>
                <a:cs typeface="Times New Roman"/>
                <a:sym typeface="Times New Roman"/>
              </a:rPr>
              <a:t>получения </a:t>
            </a:r>
            <a:r>
              <a:rPr lang="ru-RU" sz="5100" b="1" dirty="0" smtClean="0">
                <a:latin typeface="Times New Roman"/>
                <a:ea typeface="Times New Roman"/>
                <a:cs typeface="Times New Roman"/>
                <a:sym typeface="Times New Roman"/>
              </a:rPr>
              <a:t>диплома</a:t>
            </a: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
        <p:nvSpPr>
          <p:cNvPr id="274" name="Google Shape;274;p25"/>
          <p:cNvSpPr/>
          <p:nvPr/>
        </p:nvSpPr>
        <p:spPr>
          <a:xfrm>
            <a:off x="425200" y="2160163"/>
            <a:ext cx="21953400" cy="1402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7200"/>
              <a:buFont typeface="Times New Roman"/>
              <a:buNone/>
            </a:pPr>
            <a:r>
              <a:rPr lang="ru-RU" sz="6000" b="1" dirty="0">
                <a:latin typeface="Times New Roman" panose="02020603050405020304" pitchFamily="18" charset="0"/>
                <a:cs typeface="Times New Roman" panose="02020603050405020304" pitchFamily="18" charset="0"/>
              </a:rPr>
              <a:t>Удостоверение о повышении квалификации</a:t>
            </a:r>
            <a:endParaRPr sz="6000" b="1" dirty="0">
              <a:latin typeface="Times New Roman" panose="02020603050405020304" pitchFamily="18" charset="0"/>
              <a:cs typeface="Times New Roman" panose="02020603050405020304" pitchFamily="18" charset="0"/>
            </a:endParaRPr>
          </a:p>
        </p:txBody>
      </p:sp>
      <p:pic>
        <p:nvPicPr>
          <p:cNvPr id="275" name="Google Shape;275;p25"/>
          <p:cNvPicPr preferRelativeResize="0"/>
          <p:nvPr/>
        </p:nvPicPr>
        <p:blipFill>
          <a:blip r:embed="rId5">
            <a:alphaModFix/>
          </a:blip>
          <a:stretch>
            <a:fillRect/>
          </a:stretch>
        </p:blipFill>
        <p:spPr>
          <a:xfrm>
            <a:off x="16392475" y="4530750"/>
            <a:ext cx="7918876" cy="561435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6" descr="image8.jpeg"/>
          <p:cNvPicPr preferRelativeResize="0"/>
          <p:nvPr/>
        </p:nvPicPr>
        <p:blipFill rotWithShape="1">
          <a:blip r:embed="rId3">
            <a:alphaModFix amt="53640"/>
          </a:blip>
          <a:srcRect/>
          <a:stretch/>
        </p:blipFill>
        <p:spPr>
          <a:xfrm>
            <a:off x="-72652" y="-72801"/>
            <a:ext cx="24384000" cy="13716003"/>
          </a:xfrm>
          <a:prstGeom prst="rect">
            <a:avLst/>
          </a:prstGeom>
          <a:noFill/>
          <a:ln>
            <a:noFill/>
          </a:ln>
        </p:spPr>
      </p:pic>
      <p:cxnSp>
        <p:nvCxnSpPr>
          <p:cNvPr id="282" name="Google Shape;282;p26"/>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283" name="Google Shape;283;p26"/>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284" name="Google Shape;284;p26"/>
          <p:cNvGrpSpPr/>
          <p:nvPr/>
        </p:nvGrpSpPr>
        <p:grpSpPr>
          <a:xfrm>
            <a:off x="466660" y="-11356"/>
            <a:ext cx="23886113" cy="1774016"/>
            <a:chOff x="1082842" y="1179095"/>
            <a:chExt cx="20533064" cy="1260000"/>
          </a:xfrm>
        </p:grpSpPr>
        <p:sp>
          <p:nvSpPr>
            <p:cNvPr id="285" name="Google Shape;285;p26"/>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286" name="Google Shape;286;p26"/>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287" name="Google Shape;287;p26"/>
          <p:cNvSpPr txBox="1"/>
          <p:nvPr/>
        </p:nvSpPr>
        <p:spPr>
          <a:xfrm>
            <a:off x="836885" y="64396"/>
            <a:ext cx="20117400" cy="1769400"/>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
        <p:nvSpPr>
          <p:cNvPr id="288" name="Google Shape;288;p26"/>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289" name="Google Shape;289;p26"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290" name="Google Shape;290;p26"/>
          <p:cNvSpPr/>
          <p:nvPr/>
        </p:nvSpPr>
        <p:spPr>
          <a:xfrm>
            <a:off x="711758" y="4810712"/>
            <a:ext cx="16347484" cy="5512483"/>
          </a:xfrm>
          <a:prstGeom prst="rect">
            <a:avLst/>
          </a:prstGeom>
          <a:noFill/>
          <a:ln>
            <a:noFill/>
          </a:ln>
        </p:spPr>
        <p:txBody>
          <a:bodyPr spcFirstLastPara="1" wrap="square" lIns="91425" tIns="45700" rIns="91425" bIns="45700" anchor="t" anchorCtr="0">
            <a:noAutofit/>
          </a:bodyPr>
          <a:lstStyle/>
          <a:p>
            <a:pPr marL="457200" marR="0" lvl="0" indent="-552450" algn="just" rtl="0">
              <a:lnSpc>
                <a:spcPct val="100000"/>
              </a:lnSpc>
              <a:spcBef>
                <a:spcPts val="0"/>
              </a:spcBef>
              <a:spcAft>
                <a:spcPts val="0"/>
              </a:spcAft>
              <a:buSzPts val="5100"/>
              <a:buFont typeface="Times New Roman"/>
              <a:buAutoNum type="arabicPeriod"/>
            </a:pPr>
            <a:r>
              <a:rPr lang="ru-RU" sz="5100" b="1" dirty="0">
                <a:latin typeface="Times New Roman"/>
                <a:ea typeface="Times New Roman"/>
                <a:cs typeface="Times New Roman"/>
                <a:sym typeface="Times New Roman"/>
              </a:rPr>
              <a:t> Истек срок действия справки (1 год)</a:t>
            </a:r>
          </a:p>
          <a:p>
            <a:pPr marL="457200" marR="0" lvl="0" indent="-552450" algn="just" rtl="0">
              <a:lnSpc>
                <a:spcPct val="100000"/>
              </a:lnSpc>
              <a:spcBef>
                <a:spcPts val="0"/>
              </a:spcBef>
              <a:spcAft>
                <a:spcPts val="0"/>
              </a:spcAft>
              <a:buSzPts val="5100"/>
              <a:buFont typeface="Times New Roman"/>
              <a:buAutoNum type="arabicPeriod"/>
            </a:pPr>
            <a:endParaRPr lang="ru-RU" sz="51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5100" b="1" dirty="0" smtClean="0">
                <a:latin typeface="Times New Roman"/>
                <a:ea typeface="Times New Roman"/>
                <a:cs typeface="Times New Roman"/>
                <a:sym typeface="Times New Roman"/>
              </a:rPr>
              <a:t> Не </a:t>
            </a:r>
            <a:r>
              <a:rPr lang="ru-RU" sz="5100" b="1" dirty="0">
                <a:latin typeface="Times New Roman"/>
                <a:ea typeface="Times New Roman"/>
                <a:cs typeface="Times New Roman"/>
                <a:sym typeface="Times New Roman"/>
              </a:rPr>
              <a:t>подтверждается ЭЦП</a:t>
            </a:r>
          </a:p>
          <a:p>
            <a:pPr marL="457200" marR="0" lvl="0" indent="-552450" algn="just" rtl="0">
              <a:lnSpc>
                <a:spcPct val="100000"/>
              </a:lnSpc>
              <a:spcBef>
                <a:spcPts val="0"/>
              </a:spcBef>
              <a:spcAft>
                <a:spcPts val="0"/>
              </a:spcAft>
              <a:buSzPts val="5100"/>
              <a:buFont typeface="Times New Roman"/>
              <a:buAutoNum type="arabicPeriod"/>
            </a:pPr>
            <a:endParaRPr lang="ru-RU" sz="51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5100" b="1" smtClean="0">
                <a:latin typeface="Times New Roman"/>
                <a:ea typeface="Times New Roman"/>
                <a:cs typeface="Times New Roman"/>
                <a:sym typeface="Times New Roman"/>
              </a:rPr>
              <a:t> Справка </a:t>
            </a:r>
            <a:r>
              <a:rPr lang="ru-RU" sz="5100" b="1" dirty="0">
                <a:latin typeface="Times New Roman"/>
                <a:ea typeface="Times New Roman"/>
                <a:cs typeface="Times New Roman"/>
                <a:sym typeface="Times New Roman"/>
              </a:rPr>
              <a:t>с ЭЦП заверяется нотариусом без проверки ключа ЭЦП</a:t>
            </a:r>
            <a:endParaRPr sz="51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
        <p:nvSpPr>
          <p:cNvPr id="291" name="Google Shape;291;p26"/>
          <p:cNvSpPr/>
          <p:nvPr/>
        </p:nvSpPr>
        <p:spPr>
          <a:xfrm>
            <a:off x="425225" y="2326425"/>
            <a:ext cx="21953400" cy="1402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7200"/>
              <a:buFont typeface="Times New Roman"/>
              <a:buNone/>
            </a:pPr>
            <a:r>
              <a:rPr lang="ru-RU" sz="6000" b="1" dirty="0">
                <a:latin typeface="Times New Roman" panose="02020603050405020304" pitchFamily="18" charset="0"/>
                <a:cs typeface="Times New Roman" panose="02020603050405020304" pitchFamily="18" charset="0"/>
              </a:rPr>
              <a:t>Справка об отсутствии/наличии судимостей</a:t>
            </a:r>
            <a:endParaRPr sz="6000" b="1" dirty="0">
              <a:latin typeface="Times New Roman" panose="02020603050405020304" pitchFamily="18" charset="0"/>
              <a:cs typeface="Times New Roman" panose="02020603050405020304" pitchFamily="18" charset="0"/>
            </a:endParaRPr>
          </a:p>
        </p:txBody>
      </p:sp>
      <p:pic>
        <p:nvPicPr>
          <p:cNvPr id="292" name="Google Shape;292;p26"/>
          <p:cNvPicPr preferRelativeResize="0"/>
          <p:nvPr/>
        </p:nvPicPr>
        <p:blipFill>
          <a:blip r:embed="rId5">
            <a:alphaModFix/>
          </a:blip>
          <a:stretch>
            <a:fillRect/>
          </a:stretch>
        </p:blipFill>
        <p:spPr>
          <a:xfrm>
            <a:off x="20174332" y="4014243"/>
            <a:ext cx="3646099" cy="3688200"/>
          </a:xfrm>
          <a:prstGeom prst="rect">
            <a:avLst/>
          </a:prstGeom>
          <a:noFill/>
          <a:ln>
            <a:noFill/>
          </a:ln>
        </p:spPr>
      </p:pic>
      <p:pic>
        <p:nvPicPr>
          <p:cNvPr id="293" name="Google Shape;293;p26"/>
          <p:cNvPicPr preferRelativeResize="0"/>
          <p:nvPr/>
        </p:nvPicPr>
        <p:blipFill>
          <a:blip r:embed="rId6">
            <a:alphaModFix/>
          </a:blip>
          <a:stretch>
            <a:fillRect/>
          </a:stretch>
        </p:blipFill>
        <p:spPr>
          <a:xfrm>
            <a:off x="20174332" y="8111026"/>
            <a:ext cx="3545175" cy="4192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7" descr="image8.jpeg"/>
          <p:cNvPicPr preferRelativeResize="0"/>
          <p:nvPr/>
        </p:nvPicPr>
        <p:blipFill rotWithShape="1">
          <a:blip r:embed="rId3">
            <a:alphaModFix amt="53644"/>
          </a:blip>
          <a:srcRect/>
          <a:stretch/>
        </p:blipFill>
        <p:spPr>
          <a:xfrm>
            <a:off x="38744" y="0"/>
            <a:ext cx="24384001" cy="13716003"/>
          </a:xfrm>
          <a:prstGeom prst="rect">
            <a:avLst/>
          </a:prstGeom>
          <a:noFill/>
          <a:ln>
            <a:noFill/>
          </a:ln>
        </p:spPr>
      </p:pic>
      <p:sp>
        <p:nvSpPr>
          <p:cNvPr id="299" name="Google Shape;299;p27"/>
          <p:cNvSpPr txBox="1"/>
          <p:nvPr/>
        </p:nvSpPr>
        <p:spPr>
          <a:xfrm>
            <a:off x="5708850" y="3851098"/>
            <a:ext cx="13982989" cy="2144813"/>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r>
              <a:rPr lang="ru-RU" sz="4800" b="1" i="0" u="sng"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rPr>
              <a:t>Справка</a:t>
            </a:r>
            <a:r>
              <a:rPr lang="ru-RU" sz="5000" b="0" i="0" u="none" strike="noStrike" cap="none" dirty="0">
                <a:solidFill>
                  <a:srgbClr val="000000"/>
                </a:solidFill>
                <a:latin typeface="Helvetica Neue"/>
                <a:ea typeface="Helvetica Neue"/>
                <a:cs typeface="Helvetica Neue"/>
                <a:sym typeface="Helvetica Neue"/>
              </a:rPr>
              <a:t> </a:t>
            </a:r>
            <a:endParaRPr dirty="0"/>
          </a:p>
          <a:p>
            <a:pPr marL="0" marR="0" lvl="0" indent="0" algn="ctr" rtl="0">
              <a:lnSpc>
                <a:spcPct val="100000"/>
              </a:lnSpc>
              <a:spcBef>
                <a:spcPts val="0"/>
              </a:spcBef>
              <a:spcAft>
                <a:spcPts val="0"/>
              </a:spcAft>
              <a:buClr>
                <a:srgbClr val="000000"/>
              </a:buClr>
              <a:buSzPts val="4000"/>
              <a:buFont typeface="Times New Roman"/>
              <a:buNone/>
            </a:pPr>
            <a:r>
              <a:rPr lang="ru-RU" sz="4000" b="0" i="0" u="none" strike="noStrike" cap="none" dirty="0">
                <a:solidFill>
                  <a:srgbClr val="000000"/>
                </a:solidFill>
                <a:latin typeface="Times New Roman"/>
                <a:ea typeface="Times New Roman"/>
                <a:cs typeface="Times New Roman"/>
                <a:sym typeface="Times New Roman"/>
              </a:rPr>
              <a:t>о наличии (отсутствии) судимости и (или) факта уголовного </a:t>
            </a:r>
            <a:endParaRPr dirty="0"/>
          </a:p>
          <a:p>
            <a:pPr marL="0" marR="0" lvl="0" indent="0" algn="ctr" rtl="0">
              <a:lnSpc>
                <a:spcPct val="100000"/>
              </a:lnSpc>
              <a:spcBef>
                <a:spcPts val="0"/>
              </a:spcBef>
              <a:spcAft>
                <a:spcPts val="0"/>
              </a:spcAft>
              <a:buClr>
                <a:srgbClr val="000000"/>
              </a:buClr>
              <a:buSzPts val="4000"/>
              <a:buFont typeface="Times New Roman"/>
              <a:buNone/>
            </a:pPr>
            <a:r>
              <a:rPr lang="ru-RU" sz="4000" b="0" i="0" u="none" strike="noStrike" cap="none" dirty="0">
                <a:solidFill>
                  <a:srgbClr val="000000"/>
                </a:solidFill>
                <a:latin typeface="Times New Roman"/>
                <a:ea typeface="Times New Roman"/>
                <a:cs typeface="Times New Roman"/>
                <a:sym typeface="Times New Roman"/>
              </a:rPr>
              <a:t>преследования либо о прекращении уголовного преследования</a:t>
            </a:r>
            <a:endParaRPr dirty="0"/>
          </a:p>
        </p:txBody>
      </p:sp>
      <p:sp>
        <p:nvSpPr>
          <p:cNvPr id="300" name="Google Shape;300;p27"/>
          <p:cNvSpPr/>
          <p:nvPr/>
        </p:nvSpPr>
        <p:spPr>
          <a:xfrm rot="2166756">
            <a:off x="9237072" y="5988101"/>
            <a:ext cx="961266" cy="1215843"/>
          </a:xfrm>
          <a:prstGeom prst="downArrow">
            <a:avLst>
              <a:gd name="adj1" fmla="val 50000"/>
              <a:gd name="adj2" fmla="val 50000"/>
            </a:avLst>
          </a:prstGeom>
          <a:solidFill>
            <a:srgbClr val="FFFFFF"/>
          </a:solid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01" name="Google Shape;301;p27"/>
          <p:cNvSpPr/>
          <p:nvPr/>
        </p:nvSpPr>
        <p:spPr>
          <a:xfrm rot="-2467536">
            <a:off x="15976198" y="6043656"/>
            <a:ext cx="1002255" cy="1226247"/>
          </a:xfrm>
          <a:prstGeom prst="downArrow">
            <a:avLst>
              <a:gd name="adj1" fmla="val 50000"/>
              <a:gd name="adj2" fmla="val 50000"/>
            </a:avLst>
          </a:prstGeom>
          <a:solidFill>
            <a:srgbClr val="FFFFFF"/>
          </a:solid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02" name="Google Shape;302;p27"/>
          <p:cNvSpPr txBox="1"/>
          <p:nvPr/>
        </p:nvSpPr>
        <p:spPr>
          <a:xfrm>
            <a:off x="6393158" y="7183412"/>
            <a:ext cx="6208426" cy="913707"/>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r>
              <a:rPr lang="ru-RU" sz="4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rPr>
              <a:t>Бумажный носитель</a:t>
            </a:r>
            <a:endParaRPr sz="4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endParaRPr>
          </a:p>
        </p:txBody>
      </p:sp>
      <p:sp>
        <p:nvSpPr>
          <p:cNvPr id="303" name="Google Shape;303;p27"/>
          <p:cNvSpPr txBox="1"/>
          <p:nvPr/>
        </p:nvSpPr>
        <p:spPr>
          <a:xfrm>
            <a:off x="13797967" y="7216187"/>
            <a:ext cx="7070841" cy="913707"/>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r>
              <a:rPr lang="ru-RU" sz="4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rPr>
              <a:t>Электронный носитель</a:t>
            </a:r>
            <a:endParaRPr sz="48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endParaRPr>
          </a:p>
        </p:txBody>
      </p:sp>
      <p:sp>
        <p:nvSpPr>
          <p:cNvPr id="304" name="Google Shape;304;p27"/>
          <p:cNvSpPr/>
          <p:nvPr/>
        </p:nvSpPr>
        <p:spPr>
          <a:xfrm rot="2166756">
            <a:off x="14427301" y="8037892"/>
            <a:ext cx="961266" cy="1358606"/>
          </a:xfrm>
          <a:prstGeom prst="downArrow">
            <a:avLst>
              <a:gd name="adj1" fmla="val 50000"/>
              <a:gd name="adj2" fmla="val 50000"/>
            </a:avLst>
          </a:prstGeom>
          <a:solidFill>
            <a:srgbClr val="FFFFFF"/>
          </a:solid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05" name="Google Shape;305;p27"/>
          <p:cNvSpPr/>
          <p:nvPr/>
        </p:nvSpPr>
        <p:spPr>
          <a:xfrm rot="2166756">
            <a:off x="5413623" y="8080357"/>
            <a:ext cx="961266" cy="1398393"/>
          </a:xfrm>
          <a:prstGeom prst="downArrow">
            <a:avLst>
              <a:gd name="adj1" fmla="val 50000"/>
              <a:gd name="adj2" fmla="val 50000"/>
            </a:avLst>
          </a:prstGeom>
          <a:solidFill>
            <a:srgbClr val="FFFFFF"/>
          </a:solid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06" name="Google Shape;306;p27"/>
          <p:cNvSpPr txBox="1"/>
          <p:nvPr/>
        </p:nvSpPr>
        <p:spPr>
          <a:xfrm>
            <a:off x="4511043" y="9537922"/>
            <a:ext cx="2023107" cy="939578"/>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r>
              <a:rPr lang="ru-RU" sz="4800" dirty="0">
                <a:latin typeface="Times New Roman" panose="02020603050405020304" pitchFamily="18" charset="0"/>
                <a:ea typeface="Helvetica Neue"/>
                <a:cs typeface="Times New Roman" panose="02020603050405020304" pitchFamily="18" charset="0"/>
                <a:sym typeface="Helvetica Neue"/>
              </a:rPr>
              <a:t>МВД</a:t>
            </a:r>
            <a:endParaRPr sz="4800" dirty="0">
              <a:latin typeface="Times New Roman" panose="02020603050405020304" pitchFamily="18" charset="0"/>
              <a:ea typeface="Helvetica Neue"/>
              <a:cs typeface="Times New Roman" panose="02020603050405020304" pitchFamily="18" charset="0"/>
            </a:endParaRPr>
          </a:p>
        </p:txBody>
      </p:sp>
      <p:sp>
        <p:nvSpPr>
          <p:cNvPr id="307" name="Google Shape;307;p27"/>
          <p:cNvSpPr/>
          <p:nvPr/>
        </p:nvSpPr>
        <p:spPr>
          <a:xfrm rot="-2446249">
            <a:off x="19211206" y="8149018"/>
            <a:ext cx="961266" cy="1227905"/>
          </a:xfrm>
          <a:prstGeom prst="downArrow">
            <a:avLst>
              <a:gd name="adj1" fmla="val 50000"/>
              <a:gd name="adj2" fmla="val 50000"/>
            </a:avLst>
          </a:prstGeom>
          <a:solidFill>
            <a:srgbClr val="FFFFFF"/>
          </a:solid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08" name="Google Shape;308;p27"/>
          <p:cNvSpPr txBox="1"/>
          <p:nvPr/>
        </p:nvSpPr>
        <p:spPr>
          <a:xfrm>
            <a:off x="17844677" y="9312706"/>
            <a:ext cx="5224182" cy="913707"/>
          </a:xfrm>
          <a:prstGeom prst="rect">
            <a:avLst/>
          </a:prstGeom>
          <a:noFill/>
          <a:ln>
            <a:noFill/>
          </a:ln>
        </p:spPr>
        <p:txBody>
          <a:bodyPr spcFirstLastPara="1" wrap="square" lIns="71425" tIns="71425" rIns="71425" bIns="71425" anchor="ctr" anchorCtr="0">
            <a:noAutofit/>
          </a:bodyPr>
          <a:lstStyle/>
          <a:p>
            <a:pPr algn="ctr">
              <a:buSzPts val="5000"/>
            </a:pPr>
            <a:r>
              <a:rPr lang="ru-RU" sz="4800" dirty="0">
                <a:latin typeface="Times New Roman" panose="02020603050405020304" pitchFamily="18" charset="0"/>
                <a:ea typeface="Helvetica Neue"/>
                <a:cs typeface="Times New Roman" panose="02020603050405020304" pitchFamily="18" charset="0"/>
                <a:sym typeface="Helvetica Neue"/>
              </a:rPr>
              <a:t>Портал </a:t>
            </a:r>
            <a:r>
              <a:rPr lang="ru-RU" sz="4800" dirty="0" err="1">
                <a:latin typeface="Times New Roman" panose="02020603050405020304" pitchFamily="18" charset="0"/>
                <a:ea typeface="Helvetica Neue"/>
                <a:cs typeface="Times New Roman" panose="02020603050405020304" pitchFamily="18" charset="0"/>
                <a:sym typeface="Helvetica Neue"/>
              </a:rPr>
              <a:t>gosuslugi</a:t>
            </a:r>
            <a:endParaRPr sz="4800" dirty="0">
              <a:latin typeface="Times New Roman" panose="02020603050405020304" pitchFamily="18" charset="0"/>
              <a:ea typeface="Helvetica Neue"/>
              <a:cs typeface="Times New Roman" panose="02020603050405020304" pitchFamily="18" charset="0"/>
              <a:sym typeface="Helvetica Neue"/>
            </a:endParaRPr>
          </a:p>
        </p:txBody>
      </p:sp>
      <p:cxnSp>
        <p:nvCxnSpPr>
          <p:cNvPr id="309" name="Google Shape;309;p27"/>
          <p:cNvCxnSpPr/>
          <p:nvPr/>
        </p:nvCxnSpPr>
        <p:spPr>
          <a:xfrm>
            <a:off x="20688300" y="10226413"/>
            <a:ext cx="0" cy="1257300"/>
          </a:xfrm>
          <a:prstGeom prst="straightConnector1">
            <a:avLst/>
          </a:prstGeom>
          <a:no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cxnSp>
      <p:cxnSp>
        <p:nvCxnSpPr>
          <p:cNvPr id="310" name="Google Shape;310;p27"/>
          <p:cNvCxnSpPr/>
          <p:nvPr/>
        </p:nvCxnSpPr>
        <p:spPr>
          <a:xfrm>
            <a:off x="20941023" y="10226413"/>
            <a:ext cx="0" cy="1257300"/>
          </a:xfrm>
          <a:prstGeom prst="straightConnector1">
            <a:avLst/>
          </a:prstGeom>
          <a:no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cxnSp>
      <p:sp>
        <p:nvSpPr>
          <p:cNvPr id="311" name="Google Shape;311;p27"/>
          <p:cNvSpPr txBox="1"/>
          <p:nvPr/>
        </p:nvSpPr>
        <p:spPr>
          <a:xfrm>
            <a:off x="17590502" y="11582745"/>
            <a:ext cx="6195602" cy="913707"/>
          </a:xfrm>
          <a:prstGeom prst="rect">
            <a:avLst/>
          </a:prstGeom>
          <a:noFill/>
          <a:ln>
            <a:noFill/>
          </a:ln>
        </p:spPr>
        <p:txBody>
          <a:bodyPr spcFirstLastPara="1" wrap="square" lIns="71425" tIns="71425" rIns="71425" bIns="71425" anchor="ctr" anchorCtr="0">
            <a:noAutofit/>
          </a:bodyPr>
          <a:lstStyle/>
          <a:p>
            <a:pPr marL="0" lvl="0" indent="0" algn="ctr">
              <a:buSzPts val="5000"/>
              <a:buFont typeface="Arial"/>
              <a:buNone/>
            </a:pPr>
            <a:r>
              <a:rPr lang="ru-RU" sz="4800" dirty="0" err="1">
                <a:latin typeface="Times New Roman" panose="02020603050405020304" pitchFamily="18" charset="0"/>
                <a:ea typeface="Helvetica Neue"/>
                <a:cs typeface="Times New Roman" panose="02020603050405020304" pitchFamily="18" charset="0"/>
                <a:sym typeface="Helvetica Neue"/>
              </a:rPr>
              <a:t>Zip</a:t>
            </a:r>
            <a:r>
              <a:rPr lang="ru-RU" sz="4800" dirty="0">
                <a:latin typeface="Times New Roman" panose="02020603050405020304" pitchFamily="18" charset="0"/>
                <a:ea typeface="Helvetica Neue"/>
                <a:cs typeface="Times New Roman" panose="02020603050405020304" pitchFamily="18" charset="0"/>
                <a:sym typeface="Helvetica Neue"/>
              </a:rPr>
              <a:t> папка: *.</a:t>
            </a:r>
            <a:r>
              <a:rPr lang="ru-RU" sz="4800" dirty="0" err="1">
                <a:latin typeface="Times New Roman" panose="02020603050405020304" pitchFamily="18" charset="0"/>
                <a:ea typeface="Helvetica Neue"/>
                <a:cs typeface="Times New Roman" panose="02020603050405020304" pitchFamily="18" charset="0"/>
                <a:sym typeface="Helvetica Neue"/>
              </a:rPr>
              <a:t>pdf</a:t>
            </a:r>
            <a:r>
              <a:rPr lang="ru-RU" sz="4800" dirty="0">
                <a:latin typeface="Times New Roman" panose="02020603050405020304" pitchFamily="18" charset="0"/>
                <a:ea typeface="Helvetica Neue"/>
                <a:cs typeface="Times New Roman" panose="02020603050405020304" pitchFamily="18" charset="0"/>
                <a:sym typeface="Helvetica Neue"/>
              </a:rPr>
              <a:t>+*.</a:t>
            </a:r>
            <a:r>
              <a:rPr lang="ru-RU" sz="4800" dirty="0" err="1">
                <a:latin typeface="Times New Roman" panose="02020603050405020304" pitchFamily="18" charset="0"/>
                <a:ea typeface="Helvetica Neue"/>
                <a:cs typeface="Times New Roman" panose="02020603050405020304" pitchFamily="18" charset="0"/>
                <a:sym typeface="Helvetica Neue"/>
              </a:rPr>
              <a:t>sig</a:t>
            </a:r>
            <a:endParaRPr sz="4800" dirty="0">
              <a:latin typeface="Times New Roman" panose="02020603050405020304" pitchFamily="18" charset="0"/>
              <a:ea typeface="Helvetica Neue"/>
              <a:cs typeface="Times New Roman" panose="02020603050405020304" pitchFamily="18" charset="0"/>
              <a:sym typeface="Helvetica Neue"/>
            </a:endParaRPr>
          </a:p>
        </p:txBody>
      </p:sp>
      <p:sp>
        <p:nvSpPr>
          <p:cNvPr id="312" name="Google Shape;312;p27"/>
          <p:cNvSpPr txBox="1"/>
          <p:nvPr/>
        </p:nvSpPr>
        <p:spPr>
          <a:xfrm>
            <a:off x="12791292" y="9236392"/>
            <a:ext cx="1639867" cy="913707"/>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r>
              <a:rPr lang="ru-RU" sz="4800" dirty="0">
                <a:latin typeface="Times New Roman" panose="02020603050405020304" pitchFamily="18" charset="0"/>
                <a:ea typeface="Helvetica Neue"/>
                <a:cs typeface="Times New Roman" panose="02020603050405020304" pitchFamily="18" charset="0"/>
                <a:sym typeface="Helvetica Neue"/>
              </a:rPr>
              <a:t>МФЦ</a:t>
            </a:r>
            <a:endParaRPr sz="4800" dirty="0">
              <a:latin typeface="Times New Roman" panose="02020603050405020304" pitchFamily="18" charset="0"/>
              <a:ea typeface="Helvetica Neue"/>
              <a:cs typeface="Times New Roman" panose="02020603050405020304" pitchFamily="18" charset="0"/>
              <a:sym typeface="Helvetica Neue"/>
            </a:endParaRPr>
          </a:p>
        </p:txBody>
      </p:sp>
      <p:sp>
        <p:nvSpPr>
          <p:cNvPr id="313" name="Google Shape;313;p27"/>
          <p:cNvSpPr txBox="1"/>
          <p:nvPr/>
        </p:nvSpPr>
        <p:spPr>
          <a:xfrm>
            <a:off x="10542270" y="10142083"/>
            <a:ext cx="6511394" cy="759818"/>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13260"/>
              </a:buClr>
              <a:buSzPts val="4000"/>
              <a:buFont typeface="Helvetica Neue"/>
              <a:buNone/>
            </a:pPr>
            <a:r>
              <a:rPr lang="ru-RU" sz="4000" b="1" i="0" u="none" strike="noStrike" cap="none" dirty="0">
                <a:solidFill>
                  <a:srgbClr val="013260"/>
                </a:solidFill>
                <a:latin typeface="Times New Roman" panose="02020603050405020304" pitchFamily="18" charset="0"/>
                <a:ea typeface="Helvetica Neue"/>
                <a:cs typeface="Times New Roman" panose="02020603050405020304" pitchFamily="18" charset="0"/>
                <a:sym typeface="Helvetica Neue"/>
              </a:rPr>
              <a:t>ПП от 18.03.2015 г. №250 </a:t>
            </a:r>
            <a:endParaRPr sz="4000" b="1" i="0" u="none" strike="noStrike" cap="none" dirty="0">
              <a:solidFill>
                <a:srgbClr val="013260"/>
              </a:solidFill>
              <a:latin typeface="Times New Roman" panose="02020603050405020304" pitchFamily="18" charset="0"/>
              <a:ea typeface="Helvetica Neue"/>
              <a:cs typeface="Times New Roman" panose="02020603050405020304" pitchFamily="18" charset="0"/>
              <a:sym typeface="Helvetica Neue"/>
            </a:endParaRPr>
          </a:p>
        </p:txBody>
      </p:sp>
      <p:sp>
        <p:nvSpPr>
          <p:cNvPr id="314" name="Google Shape;314;p27"/>
          <p:cNvSpPr/>
          <p:nvPr/>
        </p:nvSpPr>
        <p:spPr>
          <a:xfrm rot="8598589">
            <a:off x="11978546" y="8141452"/>
            <a:ext cx="961266" cy="1260541"/>
          </a:xfrm>
          <a:prstGeom prst="downArrow">
            <a:avLst>
              <a:gd name="adj1" fmla="val 50000"/>
              <a:gd name="adj2" fmla="val 50000"/>
            </a:avLst>
          </a:prstGeom>
          <a:solidFill>
            <a:srgbClr val="FFFFFF"/>
          </a:solidFill>
          <a:ln w="25400" cap="flat" cmpd="sng">
            <a:solidFill>
              <a:schemeClr val="dk1"/>
            </a:solidFill>
            <a:prstDash val="solid"/>
            <a:round/>
            <a:headEnd type="none" w="sm" len="sm"/>
            <a:tailEnd type="none" w="sm" len="sm"/>
          </a:ln>
          <a:effectLst>
            <a:outerShdw blurRad="50800" dist="25400" dir="5400000" rotWithShape="0">
              <a:srgbClr val="000000">
                <a:alpha val="49803"/>
              </a:srgbClr>
            </a:outerShdw>
          </a:effectLst>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15" name="Google Shape;315;p27"/>
          <p:cNvSpPr/>
          <p:nvPr/>
        </p:nvSpPr>
        <p:spPr>
          <a:xfrm>
            <a:off x="436761" y="11152997"/>
            <a:ext cx="14553622" cy="2381293"/>
          </a:xfrm>
          <a:prstGeom prst="rect">
            <a:avLst/>
          </a:prstGeom>
          <a:noFill/>
          <a:ln>
            <a:noFill/>
          </a:ln>
        </p:spPr>
        <p:txBody>
          <a:bodyPr spcFirstLastPara="1" wrap="square" lIns="91425" tIns="45700" rIns="91425" bIns="45700" anchor="t" anchorCtr="0">
            <a:noAutofit/>
          </a:bodyPr>
          <a:lstStyle/>
          <a:p>
            <a:pPr marL="0" marR="0" lvl="0" indent="450215" algn="just" rtl="0">
              <a:lnSpc>
                <a:spcPct val="107000"/>
              </a:lnSpc>
              <a:spcBef>
                <a:spcPts val="0"/>
              </a:spcBef>
              <a:spcAft>
                <a:spcPts val="0"/>
              </a:spcAft>
              <a:buClr>
                <a:srgbClr val="22272F"/>
              </a:buClr>
              <a:buSzPts val="2000"/>
              <a:buFont typeface="Times New Roman"/>
              <a:buNone/>
            </a:pPr>
            <a:r>
              <a:rPr lang="ru-RU" sz="2000" b="1" i="1" u="none" strike="noStrike" cap="none" dirty="0">
                <a:solidFill>
                  <a:srgbClr val="22272F"/>
                </a:solidFill>
                <a:latin typeface="Times New Roman"/>
                <a:ea typeface="Times New Roman"/>
                <a:cs typeface="Times New Roman"/>
                <a:sym typeface="Times New Roman"/>
              </a:rPr>
              <a:t>По </a:t>
            </a:r>
            <a:r>
              <a:rPr lang="ru-RU" sz="2000" b="1" i="0" u="none" strike="noStrike" cap="none" dirty="0">
                <a:solidFill>
                  <a:srgbClr val="22272F"/>
                </a:solidFill>
                <a:latin typeface="Times New Roman"/>
                <a:ea typeface="Times New Roman"/>
                <a:cs typeface="Times New Roman"/>
                <a:sym typeface="Times New Roman"/>
              </a:rPr>
              <a:t>запросу заявителя</a:t>
            </a:r>
            <a:r>
              <a:rPr lang="ru-RU" sz="2000" b="0" i="0" u="none" strike="noStrike" cap="none" dirty="0">
                <a:solidFill>
                  <a:srgbClr val="22272F"/>
                </a:solidFill>
                <a:latin typeface="Times New Roman"/>
                <a:ea typeface="Times New Roman"/>
                <a:cs typeface="Times New Roman"/>
                <a:sym typeface="Times New Roman"/>
              </a:rPr>
              <a:t> вместе с </a:t>
            </a:r>
            <a:r>
              <a:rPr lang="ru-RU" sz="2000" b="1" i="0" u="none" strike="noStrike" cap="none" dirty="0">
                <a:solidFill>
                  <a:srgbClr val="FF0000"/>
                </a:solidFill>
                <a:latin typeface="Times New Roman"/>
                <a:ea typeface="Times New Roman"/>
                <a:cs typeface="Times New Roman"/>
                <a:sym typeface="Times New Roman"/>
              </a:rPr>
              <a:t>экземпляром электронного документа на бумажном носителе </a:t>
            </a:r>
            <a:r>
              <a:rPr lang="ru-RU" sz="2000" b="0" i="0" u="none" strike="noStrike" cap="none" dirty="0">
                <a:solidFill>
                  <a:srgbClr val="000000"/>
                </a:solidFill>
                <a:latin typeface="Times New Roman"/>
                <a:ea typeface="Times New Roman"/>
                <a:cs typeface="Times New Roman"/>
                <a:sym typeface="Times New Roman"/>
              </a:rPr>
              <a:t>(распечатанной МФЦ справкой) ему </a:t>
            </a:r>
            <a:r>
              <a:rPr lang="ru-RU" sz="2000" b="1" i="0" u="none" strike="noStrike" cap="none" dirty="0">
                <a:solidFill>
                  <a:srgbClr val="22272F"/>
                </a:solidFill>
                <a:latin typeface="Times New Roman"/>
                <a:ea typeface="Times New Roman"/>
                <a:cs typeface="Times New Roman"/>
                <a:sym typeface="Times New Roman"/>
              </a:rPr>
              <a:t>предоставляется </a:t>
            </a:r>
            <a:r>
              <a:rPr lang="ru-RU" sz="2000" b="1" i="0" u="sng" strike="noStrike" cap="none" dirty="0">
                <a:solidFill>
                  <a:srgbClr val="22272F"/>
                </a:solidFill>
                <a:latin typeface="Times New Roman"/>
                <a:ea typeface="Times New Roman"/>
                <a:cs typeface="Times New Roman"/>
                <a:sym typeface="Times New Roman"/>
              </a:rPr>
              <a:t>экземпляр электронного документа</a:t>
            </a:r>
            <a:r>
              <a:rPr lang="ru-RU" sz="2000" b="0" i="0" u="none" strike="noStrike" cap="none" dirty="0">
                <a:solidFill>
                  <a:srgbClr val="22272F"/>
                </a:solidFill>
                <a:latin typeface="Times New Roman"/>
                <a:ea typeface="Times New Roman"/>
                <a:cs typeface="Times New Roman"/>
                <a:sym typeface="Times New Roman"/>
              </a:rPr>
              <a:t> путем </a:t>
            </a:r>
            <a:r>
              <a:rPr lang="ru-RU" sz="2000" b="1" i="0" u="none" strike="noStrike" cap="none" dirty="0">
                <a:solidFill>
                  <a:srgbClr val="22272F"/>
                </a:solidFill>
                <a:latin typeface="Times New Roman"/>
                <a:ea typeface="Times New Roman"/>
                <a:cs typeface="Times New Roman"/>
                <a:sym typeface="Times New Roman"/>
              </a:rPr>
              <a:t>его записи на съемный носитель информации</a:t>
            </a:r>
            <a:r>
              <a:rPr lang="ru-RU" sz="2000" b="0" i="0" u="none" strike="noStrike" cap="none" dirty="0">
                <a:solidFill>
                  <a:srgbClr val="22272F"/>
                </a:solidFill>
                <a:latin typeface="Times New Roman"/>
                <a:ea typeface="Times New Roman"/>
                <a:cs typeface="Times New Roman"/>
                <a:sym typeface="Times New Roman"/>
              </a:rPr>
              <a:t> или </a:t>
            </a:r>
            <a:r>
              <a:rPr lang="ru-RU" sz="2000" b="1" i="0" u="sng" strike="noStrike" cap="none" dirty="0">
                <a:solidFill>
                  <a:srgbClr val="22272F"/>
                </a:solidFill>
                <a:latin typeface="Times New Roman"/>
                <a:ea typeface="Times New Roman"/>
                <a:cs typeface="Times New Roman"/>
                <a:sym typeface="Times New Roman"/>
              </a:rPr>
              <a:t>направления экземпляра электронного документа по электронной почте</a:t>
            </a:r>
            <a:r>
              <a:rPr lang="ru-RU" sz="2000" b="0" i="0" u="none" strike="noStrike" cap="none" dirty="0">
                <a:solidFill>
                  <a:srgbClr val="22272F"/>
                </a:solidFill>
                <a:latin typeface="Times New Roman"/>
                <a:ea typeface="Times New Roman"/>
                <a:cs typeface="Times New Roman"/>
                <a:sym typeface="Times New Roman"/>
              </a:rPr>
              <a:t> в адрес заявителя. При записи на съемный носитель информации или направлении экземпляра электронного документа, на основе которого составлен экземпляр электронного документа на бумажном носителе, по электронной почте идентичность такого экземпляра электронного документа экземпляру электронного документа на бумажном носителе заверяется уполномоченным сотрудником с использованием усиленной </a:t>
            </a:r>
            <a:r>
              <a:rPr lang="ru-RU" sz="2000" b="0" i="0" u="none" strike="noStrike" cap="none" dirty="0">
                <a:solidFill>
                  <a:srgbClr val="000000"/>
                </a:solidFill>
                <a:latin typeface="Times New Roman"/>
                <a:ea typeface="Times New Roman"/>
                <a:cs typeface="Times New Roman"/>
                <a:sym typeface="Times New Roman"/>
              </a:rPr>
              <a:t>квалифицированной электронной подписи.</a:t>
            </a:r>
            <a:endParaRPr sz="2000" b="0" i="0" u="none" strike="noStrike" cap="none" dirty="0">
              <a:solidFill>
                <a:srgbClr val="000000"/>
              </a:solidFill>
              <a:latin typeface="Calibri"/>
              <a:ea typeface="Calibri"/>
              <a:cs typeface="Calibri"/>
              <a:sym typeface="Calibri"/>
            </a:endParaRPr>
          </a:p>
        </p:txBody>
      </p:sp>
      <p:grpSp>
        <p:nvGrpSpPr>
          <p:cNvPr id="22" name="Google Shape;284;p26"/>
          <p:cNvGrpSpPr/>
          <p:nvPr/>
        </p:nvGrpSpPr>
        <p:grpSpPr>
          <a:xfrm>
            <a:off x="532675" y="-37036"/>
            <a:ext cx="23886192" cy="1899504"/>
            <a:chOff x="1082842" y="1179095"/>
            <a:chExt cx="20533132" cy="1260000"/>
          </a:xfrm>
        </p:grpSpPr>
        <p:sp>
          <p:nvSpPr>
            <p:cNvPr id="23" name="Google Shape;285;p26"/>
            <p:cNvSpPr/>
            <p:nvPr/>
          </p:nvSpPr>
          <p:spPr>
            <a:xfrm>
              <a:off x="1436774"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24" name="Google Shape;286;p26"/>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5" name="Прямоугольник 4"/>
          <p:cNvSpPr/>
          <p:nvPr/>
        </p:nvSpPr>
        <p:spPr>
          <a:xfrm>
            <a:off x="2725609" y="2095528"/>
            <a:ext cx="17962691" cy="1717393"/>
          </a:xfrm>
          <a:prstGeom prst="rect">
            <a:avLst/>
          </a:prstGeom>
          <a:solidFill>
            <a:schemeClr val="accent1">
              <a:lumMod val="20000"/>
              <a:lumOff val="80000"/>
            </a:schemeClr>
          </a:solidFill>
        </p:spPr>
        <p:txBody>
          <a:bodyPr wrap="square">
            <a:spAutoFit/>
          </a:bodyPr>
          <a:lstStyle/>
          <a:p>
            <a:pPr lvl="0" algn="ctr">
              <a:lnSpc>
                <a:spcPct val="110000"/>
              </a:lnSpc>
              <a:buClr>
                <a:srgbClr val="FFFFFF"/>
              </a:buClr>
              <a:buSzPts val="4800"/>
            </a:pPr>
            <a:r>
              <a:rPr lang="ru-RU" sz="4800" b="1" dirty="0">
                <a:solidFill>
                  <a:schemeClr val="tx1"/>
                </a:solidFill>
                <a:latin typeface="Times New Roman" panose="02020603050405020304" pitchFamily="18" charset="0"/>
                <a:cs typeface="Times New Roman" panose="02020603050405020304" pitchFamily="18" charset="0"/>
              </a:rPr>
              <a:t>Правила заверения справок об отсутствии судимости, размещенные на сайте Ассоциации НОСТРОЙ</a:t>
            </a:r>
          </a:p>
        </p:txBody>
      </p:sp>
      <p:sp>
        <p:nvSpPr>
          <p:cNvPr id="3" name="Прямоугольник 2"/>
          <p:cNvSpPr/>
          <p:nvPr/>
        </p:nvSpPr>
        <p:spPr>
          <a:xfrm>
            <a:off x="1285330" y="-82505"/>
            <a:ext cx="21783529" cy="1717393"/>
          </a:xfrm>
          <a:prstGeom prst="rect">
            <a:avLst/>
          </a:prstGeom>
        </p:spPr>
        <p:txBody>
          <a:bodyPr wrap="square">
            <a:sp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28075" y="108652"/>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69812" y="8341"/>
            <a:ext cx="23886113" cy="1939014"/>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7" name="Google Shape;327;p28"/>
          <p:cNvSpPr txBox="1"/>
          <p:nvPr/>
        </p:nvSpPr>
        <p:spPr>
          <a:xfrm>
            <a:off x="944288" y="-209006"/>
            <a:ext cx="20117400" cy="2269001"/>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a:solidFill>
                  <a:srgbClr val="FFFFFF"/>
                </a:solidFill>
              </a:rPr>
              <a:t>3. Частые ошибки при оформлении документов </a:t>
            </a:r>
            <a:r>
              <a:rPr lang="ru-RU" sz="4800" b="1" dirty="0">
                <a:solidFill>
                  <a:srgbClr val="FFFFFF"/>
                </a:solidFill>
                <a:sym typeface="Times New Roman"/>
              </a:rPr>
              <a:t>для включения сведений в НРС </a:t>
            </a:r>
            <a:endParaRPr lang="ru-RU" sz="4800" b="1" dirty="0">
              <a:solidFill>
                <a:srgbClr val="FFFFFF"/>
              </a:solidFill>
            </a:endParaRPr>
          </a:p>
        </p:txBody>
      </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30" name="Google Shape;330;p28"/>
          <p:cNvSpPr/>
          <p:nvPr/>
        </p:nvSpPr>
        <p:spPr>
          <a:xfrm>
            <a:off x="836885" y="4679207"/>
            <a:ext cx="14126798" cy="6267403"/>
          </a:xfrm>
          <a:prstGeom prst="rect">
            <a:avLst/>
          </a:prstGeom>
          <a:noFill/>
          <a:ln>
            <a:noFill/>
          </a:ln>
        </p:spPr>
        <p:txBody>
          <a:bodyPr spcFirstLastPara="1" wrap="square" lIns="91425" tIns="45700" rIns="91425" bIns="45700" anchor="t" anchorCtr="0">
            <a:noAutofit/>
          </a:bodyPr>
          <a:lstStyle/>
          <a:p>
            <a:pPr marL="457200" marR="0" lvl="0" indent="-552450" algn="just" rtl="0">
              <a:lnSpc>
                <a:spcPct val="100000"/>
              </a:lnSpc>
              <a:spcBef>
                <a:spcPts val="0"/>
              </a:spcBef>
              <a:spcAft>
                <a:spcPts val="0"/>
              </a:spcAft>
              <a:buSzPts val="5100"/>
              <a:buFont typeface="Times New Roman"/>
              <a:buAutoNum type="arabicPeriod"/>
            </a:pPr>
            <a:r>
              <a:rPr lang="ru-RU" sz="5100" b="1" dirty="0">
                <a:latin typeface="Times New Roman"/>
                <a:ea typeface="Times New Roman"/>
                <a:cs typeface="Times New Roman"/>
                <a:sym typeface="Times New Roman"/>
              </a:rPr>
              <a:t> Не предоставляется</a:t>
            </a:r>
          </a:p>
          <a:p>
            <a:pPr marL="457200" marR="0" lvl="0" indent="-552450" algn="just" rtl="0">
              <a:lnSpc>
                <a:spcPct val="100000"/>
              </a:lnSpc>
              <a:spcBef>
                <a:spcPts val="0"/>
              </a:spcBef>
              <a:spcAft>
                <a:spcPts val="0"/>
              </a:spcAft>
              <a:buSzPts val="5100"/>
              <a:buFont typeface="Times New Roman"/>
              <a:buAutoNum type="arabicPeriod"/>
            </a:pPr>
            <a:endParaRPr lang="ru-RU" sz="51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5100" b="1" dirty="0">
                <a:latin typeface="Times New Roman"/>
                <a:ea typeface="Times New Roman"/>
                <a:cs typeface="Times New Roman"/>
                <a:sym typeface="Times New Roman"/>
              </a:rPr>
              <a:t> Не указывается выписка из ПФР по форме СЗИ – ИЛС</a:t>
            </a:r>
          </a:p>
          <a:p>
            <a:pPr marL="457200" marR="0" lvl="0" indent="-552450" algn="just" rtl="0">
              <a:lnSpc>
                <a:spcPct val="100000"/>
              </a:lnSpc>
              <a:spcBef>
                <a:spcPts val="0"/>
              </a:spcBef>
              <a:spcAft>
                <a:spcPts val="0"/>
              </a:spcAft>
              <a:buSzPts val="5100"/>
              <a:buFont typeface="Times New Roman"/>
              <a:buAutoNum type="arabicPeriod"/>
            </a:pPr>
            <a:endParaRPr lang="ru-RU" sz="5100" b="1" dirty="0">
              <a:latin typeface="Times New Roman"/>
              <a:ea typeface="Times New Roman"/>
              <a:cs typeface="Times New Roman"/>
              <a:sym typeface="Times New Roman"/>
            </a:endParaRPr>
          </a:p>
          <a:p>
            <a:pPr marL="457200" marR="0" lvl="0" indent="-552450" algn="just" rtl="0">
              <a:lnSpc>
                <a:spcPct val="100000"/>
              </a:lnSpc>
              <a:spcBef>
                <a:spcPts val="0"/>
              </a:spcBef>
              <a:spcAft>
                <a:spcPts val="0"/>
              </a:spcAft>
              <a:buSzPts val="5100"/>
              <a:buFont typeface="Times New Roman"/>
              <a:buAutoNum type="arabicPeriod"/>
            </a:pPr>
            <a:r>
              <a:rPr lang="ru-RU" sz="5100" b="1" dirty="0">
                <a:latin typeface="Times New Roman"/>
                <a:ea typeface="Times New Roman"/>
                <a:cs typeface="Times New Roman"/>
                <a:sym typeface="Times New Roman"/>
              </a:rPr>
              <a:t> </a:t>
            </a:r>
            <a:r>
              <a:rPr lang="ru-RU" sz="5100" b="1" dirty="0" smtClean="0">
                <a:latin typeface="Times New Roman"/>
                <a:ea typeface="Times New Roman"/>
                <a:cs typeface="Times New Roman"/>
                <a:sym typeface="Times New Roman"/>
              </a:rPr>
              <a:t>Предоставляется паспорт</a:t>
            </a:r>
            <a:endParaRPr sz="51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6000" b="1" dirty="0">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
        <p:nvSpPr>
          <p:cNvPr id="331" name="Google Shape;331;p28"/>
          <p:cNvSpPr/>
          <p:nvPr/>
        </p:nvSpPr>
        <p:spPr>
          <a:xfrm>
            <a:off x="549552" y="2274573"/>
            <a:ext cx="21953400" cy="1402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7200"/>
              <a:buFont typeface="Times New Roman"/>
              <a:buNone/>
            </a:pPr>
            <a:r>
              <a:rPr lang="ru-RU" sz="6000" b="1" dirty="0">
                <a:latin typeface="Times New Roman" panose="02020603050405020304" pitchFamily="18" charset="0"/>
                <a:cs typeface="Times New Roman" panose="02020603050405020304" pitchFamily="18" charset="0"/>
              </a:rPr>
              <a:t>Согласие на обработку персональных данных Ассоциацией</a:t>
            </a:r>
            <a:endParaRPr sz="6000" b="1" dirty="0">
              <a:latin typeface="Times New Roman" panose="02020603050405020304" pitchFamily="18" charset="0"/>
              <a:cs typeface="Times New Roman" panose="02020603050405020304" pitchFamily="18" charset="0"/>
            </a:endParaRPr>
          </a:p>
        </p:txBody>
      </p:sp>
      <p:pic>
        <p:nvPicPr>
          <p:cNvPr id="332" name="Google Shape;332;p28"/>
          <p:cNvPicPr preferRelativeResize="0"/>
          <p:nvPr/>
        </p:nvPicPr>
        <p:blipFill>
          <a:blip r:embed="rId5">
            <a:alphaModFix/>
          </a:blip>
          <a:stretch>
            <a:fillRect/>
          </a:stretch>
        </p:blipFill>
        <p:spPr>
          <a:xfrm>
            <a:off x="17167176" y="3786057"/>
            <a:ext cx="6241463" cy="82317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057" y="-595"/>
            <a:ext cx="24386114" cy="13717189"/>
          </a:xfrm>
          <a:prstGeom prst="rect">
            <a:avLst/>
          </a:prstGeom>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97883" y="39082"/>
            <a:ext cx="23886113" cy="1555581"/>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7" name="Google Shape;327;p28"/>
          <p:cNvSpPr txBox="1"/>
          <p:nvPr/>
        </p:nvSpPr>
        <p:spPr>
          <a:xfrm>
            <a:off x="1095701" y="16954"/>
            <a:ext cx="20117400" cy="1486136"/>
          </a:xfrm>
          <a:prstGeom prst="rect">
            <a:avLst/>
          </a:prstGeom>
          <a:noFill/>
          <a:ln>
            <a:noFill/>
          </a:ln>
        </p:spPr>
        <p:txBody>
          <a:bodyPr spcFirstLastPara="1" wrap="square" lIns="71425" tIns="71425" rIns="71425" bIns="71425" anchor="ctr" anchorCtr="0">
            <a:noAutofit/>
          </a:bodyPr>
          <a:lstStyle/>
          <a:p>
            <a:pPr lvl="0" algn="ctr">
              <a:lnSpc>
                <a:spcPct val="110000"/>
              </a:lnSpc>
              <a:buClr>
                <a:srgbClr val="FFFFFF"/>
              </a:buClr>
              <a:buSzPts val="4800"/>
            </a:pPr>
            <a:r>
              <a:rPr lang="ru-RU" sz="4800" b="1" dirty="0" smtClean="0">
                <a:solidFill>
                  <a:srgbClr val="FFFFFF"/>
                </a:solidFill>
              </a:rPr>
              <a:t>Выводы</a:t>
            </a:r>
            <a:endParaRPr lang="ru-RU" sz="4800" b="1" dirty="0">
              <a:solidFill>
                <a:srgbClr val="FFFFFF"/>
              </a:solidFill>
            </a:endParaRPr>
          </a:p>
        </p:txBody>
      </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31" name="Google Shape;331;p28"/>
          <p:cNvSpPr/>
          <p:nvPr/>
        </p:nvSpPr>
        <p:spPr>
          <a:xfrm>
            <a:off x="549552" y="2274573"/>
            <a:ext cx="21953400" cy="1402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7200"/>
              <a:buFont typeface="Times New Roman"/>
              <a:buNone/>
            </a:pPr>
            <a:endParaRPr sz="6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095701" y="3161625"/>
            <a:ext cx="21470526" cy="9171742"/>
          </a:xfrm>
          <a:prstGeom prst="rect">
            <a:avLst/>
          </a:prstGeom>
          <a:noFill/>
        </p:spPr>
        <p:txBody>
          <a:bodyPr wrap="square" rtlCol="0">
            <a:spAutoFit/>
          </a:bodyPr>
          <a:lstStyle/>
          <a:p>
            <a:pPr marL="914400" indent="-914400">
              <a:buAutoNum type="arabicPeriod"/>
            </a:pPr>
            <a:r>
              <a:rPr lang="ru-RU" sz="4800" dirty="0" smtClean="0">
                <a:latin typeface="Times New Roman" panose="02020603050405020304" pitchFamily="18" charset="0"/>
                <a:cs typeface="Times New Roman" panose="02020603050405020304" pitchFamily="18" charset="0"/>
              </a:rPr>
              <a:t>Внимательность</a:t>
            </a:r>
          </a:p>
          <a:p>
            <a:pPr marL="914400" indent="-914400">
              <a:buAutoNum type="arabicPeriod"/>
            </a:pPr>
            <a:endParaRPr lang="ru-RU" sz="4800" dirty="0" smtClean="0">
              <a:latin typeface="Times New Roman" panose="02020603050405020304" pitchFamily="18" charset="0"/>
              <a:cs typeface="Times New Roman" panose="02020603050405020304" pitchFamily="18" charset="0"/>
            </a:endParaRPr>
          </a:p>
          <a:p>
            <a:pPr marL="914400" indent="-914400">
              <a:buAutoNum type="arabicPeriod"/>
            </a:pPr>
            <a:r>
              <a:rPr lang="ru-RU" sz="4800" dirty="0" smtClean="0">
                <a:latin typeface="Times New Roman" panose="02020603050405020304" pitchFamily="18" charset="0"/>
                <a:cs typeface="Times New Roman" panose="02020603050405020304" pitchFamily="18" charset="0"/>
              </a:rPr>
              <a:t>Скрупулезность</a:t>
            </a:r>
          </a:p>
          <a:p>
            <a:pPr marL="914400" indent="-914400">
              <a:buAutoNum type="arabicPeriod"/>
            </a:pPr>
            <a:endParaRPr lang="ru-RU" sz="4800" dirty="0" smtClean="0">
              <a:latin typeface="Times New Roman" panose="02020603050405020304" pitchFamily="18" charset="0"/>
              <a:cs typeface="Times New Roman" panose="02020603050405020304" pitchFamily="18" charset="0"/>
            </a:endParaRPr>
          </a:p>
          <a:p>
            <a:pPr marL="914400" indent="-914400">
              <a:buAutoNum type="arabicPeriod"/>
            </a:pPr>
            <a:r>
              <a:rPr lang="ru-RU" sz="4800" dirty="0" smtClean="0">
                <a:latin typeface="Times New Roman" panose="02020603050405020304" pitchFamily="18" charset="0"/>
                <a:cs typeface="Times New Roman" panose="02020603050405020304" pitchFamily="18" charset="0"/>
              </a:rPr>
              <a:t>Наличие оборудования (принтер, сканер и т.п.) для получения </a:t>
            </a:r>
            <a:r>
              <a:rPr lang="ru-RU" sz="4800" b="1" dirty="0" smtClean="0">
                <a:latin typeface="Times New Roman" panose="02020603050405020304" pitchFamily="18" charset="0"/>
                <a:cs typeface="Times New Roman" panose="02020603050405020304" pitchFamily="18" charset="0"/>
              </a:rPr>
              <a:t>четкого,  ясного</a:t>
            </a:r>
            <a:r>
              <a:rPr lang="ru-RU" sz="4800" dirty="0" smtClean="0">
                <a:latin typeface="Times New Roman" panose="02020603050405020304" pitchFamily="18" charset="0"/>
                <a:cs typeface="Times New Roman" panose="02020603050405020304" pitchFamily="18" charset="0"/>
              </a:rPr>
              <a:t>, а еще лучше цветного изображения копий документов</a:t>
            </a:r>
          </a:p>
          <a:p>
            <a:pPr marL="914400" indent="-914400">
              <a:buAutoNum type="arabicPeriod"/>
            </a:pPr>
            <a:endParaRPr lang="ru-RU" sz="4800" dirty="0" smtClean="0">
              <a:latin typeface="Times New Roman" panose="02020603050405020304" pitchFamily="18" charset="0"/>
              <a:cs typeface="Times New Roman" panose="02020603050405020304" pitchFamily="18" charset="0"/>
            </a:endParaRPr>
          </a:p>
          <a:p>
            <a:pPr marL="914400" indent="-914400">
              <a:buAutoNum type="arabicPeriod"/>
            </a:pPr>
            <a:r>
              <a:rPr lang="ru-RU" sz="4800" b="1" dirty="0" smtClean="0">
                <a:latin typeface="Times New Roman" panose="02020603050405020304" pitchFamily="18" charset="0"/>
                <a:cs typeface="Times New Roman" panose="02020603050405020304" pitchFamily="18" charset="0"/>
              </a:rPr>
              <a:t>Самостоятельная</a:t>
            </a:r>
            <a:r>
              <a:rPr lang="ru-RU" sz="4800" dirty="0" smtClean="0">
                <a:latin typeface="Times New Roman" panose="02020603050405020304" pitchFamily="18" charset="0"/>
                <a:cs typeface="Times New Roman" panose="02020603050405020304" pitchFamily="18" charset="0"/>
              </a:rPr>
              <a:t> работа по сканированию документов с оригиналов и внесение сканов в систему АИС НРС</a:t>
            </a:r>
          </a:p>
          <a:p>
            <a:pPr marL="914400" indent="-914400">
              <a:buAutoNum type="arabicPeriod"/>
            </a:pPr>
            <a:endParaRPr lang="ru-RU" sz="4800" dirty="0" smtClean="0">
              <a:latin typeface="Times New Roman" panose="02020603050405020304" pitchFamily="18" charset="0"/>
              <a:cs typeface="Times New Roman" panose="02020603050405020304" pitchFamily="18" charset="0"/>
            </a:endParaRPr>
          </a:p>
          <a:p>
            <a:pPr marL="914400" indent="-914400">
              <a:buAutoNum type="arabicPeriod"/>
            </a:pPr>
            <a:r>
              <a:rPr lang="ru-RU" sz="4800" dirty="0" smtClean="0">
                <a:latin typeface="Times New Roman" panose="02020603050405020304" pitchFamily="18" charset="0"/>
                <a:cs typeface="Times New Roman" panose="02020603050405020304" pitchFamily="18" charset="0"/>
              </a:rPr>
              <a:t>При возникновении любых вопросов обращаться в отдел НРС</a:t>
            </a:r>
          </a:p>
          <a:p>
            <a:pPr marL="914400" indent="-914400">
              <a:buAutoNum type="arabicPeriod"/>
            </a:pPr>
            <a:endParaRPr lang="ru-RU" sz="4800" dirty="0">
              <a:latin typeface="Times New Roman" panose="02020603050405020304" pitchFamily="18" charset="0"/>
              <a:cs typeface="Times New Roman" panose="02020603050405020304" pitchFamily="18" charset="0"/>
            </a:endParaRPr>
          </a:p>
          <a:p>
            <a:endParaRPr lang="ru-RU" dirty="0"/>
          </a:p>
        </p:txBody>
      </p:sp>
      <p:sp>
        <p:nvSpPr>
          <p:cNvPr id="4" name="TextBox 3"/>
          <p:cNvSpPr txBox="1"/>
          <p:nvPr/>
        </p:nvSpPr>
        <p:spPr>
          <a:xfrm>
            <a:off x="3505658" y="1806007"/>
            <a:ext cx="16041188" cy="1015663"/>
          </a:xfrm>
          <a:prstGeom prst="rect">
            <a:avLst/>
          </a:prstGeom>
          <a:solidFill>
            <a:schemeClr val="accent1">
              <a:lumMod val="20000"/>
              <a:lumOff val="80000"/>
            </a:schemeClr>
          </a:solidFill>
        </p:spPr>
        <p:txBody>
          <a:bodyPr wrap="square" rtlCol="0">
            <a:spAutoFit/>
          </a:bodyPr>
          <a:lstStyle/>
          <a:p>
            <a:r>
              <a:rPr lang="ru-RU" sz="4800" b="1" dirty="0" smtClean="0">
                <a:solidFill>
                  <a:schemeClr val="tx1"/>
                </a:solidFill>
                <a:latin typeface="Times New Roman" panose="02020603050405020304" pitchFamily="18" charset="0"/>
                <a:cs typeface="Times New Roman" panose="02020603050405020304" pitchFamily="18" charset="0"/>
              </a:rPr>
              <a:t>		</a:t>
            </a:r>
            <a:r>
              <a:rPr lang="ru-RU" sz="6000" b="1" dirty="0" smtClean="0">
                <a:solidFill>
                  <a:schemeClr val="tx1"/>
                </a:solidFill>
                <a:latin typeface="Times New Roman" panose="02020603050405020304" pitchFamily="18" charset="0"/>
                <a:cs typeface="Times New Roman" panose="02020603050405020304" pitchFamily="18" charset="0"/>
              </a:rPr>
              <a:t>При работе с документами необходимо</a:t>
            </a:r>
            <a:endParaRPr lang="ru-RU" sz="6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193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2"/>
          <p:cNvPicPr preferRelativeResize="0"/>
          <p:nvPr/>
        </p:nvPicPr>
        <p:blipFill rotWithShape="1">
          <a:blip r:embed="rId3">
            <a:alphaModFix/>
          </a:blip>
          <a:srcRect/>
          <a:stretch/>
        </p:blipFill>
        <p:spPr>
          <a:xfrm>
            <a:off x="0" y="3663446"/>
            <a:ext cx="25338212" cy="9818503"/>
          </a:xfrm>
          <a:prstGeom prst="rect">
            <a:avLst/>
          </a:prstGeom>
          <a:noFill/>
          <a:ln>
            <a:noFill/>
          </a:ln>
        </p:spPr>
      </p:pic>
      <p:pic>
        <p:nvPicPr>
          <p:cNvPr id="389" name="Google Shape;389;p32" descr="ÐÐ¾ÑÐ¾Ð¶ÐµÐµ Ð¸Ð·Ð¾Ð±ÑÐ°Ð¶ÐµÐ½Ð¸Ðµ"/>
          <p:cNvPicPr preferRelativeResize="0"/>
          <p:nvPr/>
        </p:nvPicPr>
        <p:blipFill rotWithShape="1">
          <a:blip r:embed="rId4">
            <a:alphaModFix/>
          </a:blip>
          <a:srcRect/>
          <a:stretch/>
        </p:blipFill>
        <p:spPr>
          <a:xfrm>
            <a:off x="-211013" y="8266132"/>
            <a:ext cx="7823910" cy="5459352"/>
          </a:xfrm>
          <a:prstGeom prst="rect">
            <a:avLst/>
          </a:prstGeom>
          <a:noFill/>
          <a:ln>
            <a:noFill/>
          </a:ln>
        </p:spPr>
      </p:pic>
      <p:sp>
        <p:nvSpPr>
          <p:cNvPr id="390" name="Google Shape;390;p32"/>
          <p:cNvSpPr txBox="1"/>
          <p:nvPr/>
        </p:nvSpPr>
        <p:spPr>
          <a:xfrm>
            <a:off x="698828" y="4181976"/>
            <a:ext cx="2795045" cy="4453137"/>
          </a:xfrm>
          <a:prstGeom prst="rect">
            <a:avLst/>
          </a:prstGeom>
          <a:no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EBF5FF"/>
              </a:buClr>
              <a:buSzPts val="14000"/>
              <a:buFont typeface="Helvetica Neue"/>
              <a:buNone/>
            </a:pPr>
            <a:r>
              <a:rPr lang="ru-RU" sz="14000" b="0" i="0" u="none" strike="noStrike" cap="none">
                <a:solidFill>
                  <a:srgbClr val="EBF5FF"/>
                </a:solidFill>
                <a:latin typeface="Helvetica Neue"/>
                <a:ea typeface="Helvetica Neue"/>
                <a:cs typeface="Helvetica Neue"/>
                <a:sym typeface="Helvetica Neue"/>
              </a:rPr>
              <a:t>НРС</a:t>
            </a:r>
            <a:endParaRPr sz="14000" b="0" i="0" u="none" strike="noStrike" cap="none">
              <a:solidFill>
                <a:srgbClr val="EBF5FF"/>
              </a:solidFill>
              <a:latin typeface="Helvetica Neue"/>
              <a:ea typeface="Helvetica Neue"/>
              <a:cs typeface="Helvetica Neue"/>
              <a:sym typeface="Helvetica Neue"/>
            </a:endParaRPr>
          </a:p>
        </p:txBody>
      </p:sp>
      <p:pic>
        <p:nvPicPr>
          <p:cNvPr id="391" name="Google Shape;391;p32"/>
          <p:cNvPicPr preferRelativeResize="0"/>
          <p:nvPr/>
        </p:nvPicPr>
        <p:blipFill rotWithShape="1">
          <a:blip r:embed="rId5">
            <a:alphaModFix amt="25175"/>
          </a:blip>
          <a:srcRect/>
          <a:stretch/>
        </p:blipFill>
        <p:spPr>
          <a:xfrm>
            <a:off x="-884407" y="-234051"/>
            <a:ext cx="24384000" cy="13716000"/>
          </a:xfrm>
          <a:prstGeom prst="rect">
            <a:avLst/>
          </a:prstGeom>
          <a:noFill/>
          <a:ln>
            <a:noFill/>
          </a:ln>
        </p:spPr>
      </p:pic>
      <p:sp>
        <p:nvSpPr>
          <p:cNvPr id="393" name="Google Shape;393;p32"/>
          <p:cNvSpPr/>
          <p:nvPr/>
        </p:nvSpPr>
        <p:spPr>
          <a:xfrm>
            <a:off x="7612898" y="2099035"/>
            <a:ext cx="7389390" cy="4241483"/>
          </a:xfrm>
          <a:prstGeom prst="rect">
            <a:avLst/>
          </a:prstGeom>
          <a:noFill/>
          <a:ln w="25400" cap="flat" cmpd="sng">
            <a:solidFill>
              <a:srgbClr val="697593"/>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5000"/>
              <a:buFont typeface="Helvetica Neue Light"/>
              <a:buNone/>
            </a:pPr>
            <a:endParaRPr sz="5000" b="0" i="0" u="none" strike="noStrike" cap="none">
              <a:solidFill>
                <a:srgbClr val="000000"/>
              </a:solidFill>
              <a:latin typeface="Helvetica Neue"/>
              <a:ea typeface="Helvetica Neue"/>
              <a:cs typeface="Helvetica Neue"/>
              <a:sym typeface="Helvetica Neue"/>
            </a:endParaRPr>
          </a:p>
        </p:txBody>
      </p:sp>
      <p:sp>
        <p:nvSpPr>
          <p:cNvPr id="394" name="Google Shape;394;p32"/>
          <p:cNvSpPr/>
          <p:nvPr/>
        </p:nvSpPr>
        <p:spPr>
          <a:xfrm>
            <a:off x="8213908" y="4502809"/>
            <a:ext cx="6744370" cy="1252261"/>
          </a:xfrm>
          <a:prstGeom prst="rect">
            <a:avLst/>
          </a:prstGeom>
          <a:noFill/>
          <a:ln>
            <a:noFill/>
          </a:ln>
        </p:spPr>
        <p:txBody>
          <a:bodyPr spcFirstLastPara="1" wrap="square" lIns="71425" tIns="71425" rIns="71425" bIns="71425" anchor="ctr" anchorCtr="0">
            <a:noAutofit/>
          </a:bodyPr>
          <a:lstStyle/>
          <a:p>
            <a:pPr marL="0" marR="0" lvl="0" indent="0" algn="l" rtl="0">
              <a:lnSpc>
                <a:spcPct val="120000"/>
              </a:lnSpc>
              <a:spcBef>
                <a:spcPts val="0"/>
              </a:spcBef>
              <a:spcAft>
                <a:spcPts val="0"/>
              </a:spcAft>
              <a:buClr>
                <a:srgbClr val="000000"/>
              </a:buClr>
              <a:buSzPts val="2000"/>
              <a:buFont typeface="Arial"/>
              <a:buNone/>
            </a:pPr>
            <a: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t>123242, Российская Федерация,</a:t>
            </a:r>
            <a:b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br>
            <a: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t>г. Москва, ул. Малая Грузинская,</a:t>
            </a:r>
            <a:b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br>
            <a: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t>д. 3</a:t>
            </a:r>
            <a:endParaRPr sz="3200" dirty="0">
              <a:latin typeface="Times New Roman" panose="02020603050405020304" pitchFamily="18" charset="0"/>
              <a:cs typeface="Times New Roman" panose="02020603050405020304" pitchFamily="18" charset="0"/>
            </a:endParaRPr>
          </a:p>
        </p:txBody>
      </p:sp>
      <p:sp>
        <p:nvSpPr>
          <p:cNvPr id="395" name="Google Shape;395;p32"/>
          <p:cNvSpPr/>
          <p:nvPr/>
        </p:nvSpPr>
        <p:spPr>
          <a:xfrm>
            <a:off x="15689411" y="2099035"/>
            <a:ext cx="5382441" cy="4264059"/>
          </a:xfrm>
          <a:prstGeom prst="rect">
            <a:avLst/>
          </a:prstGeom>
          <a:noFill/>
          <a:ln w="25400" cap="flat" cmpd="sng">
            <a:solidFill>
              <a:srgbClr val="697593"/>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5000"/>
              <a:buFont typeface="Helvetica Neue Light"/>
              <a:buNone/>
            </a:pPr>
            <a:endParaRPr sz="5000" b="0" i="0" u="none" strike="noStrike" cap="none">
              <a:solidFill>
                <a:srgbClr val="000000"/>
              </a:solidFill>
              <a:latin typeface="Helvetica Neue"/>
              <a:ea typeface="Helvetica Neue"/>
              <a:cs typeface="Helvetica Neue"/>
              <a:sym typeface="Helvetica Neue"/>
            </a:endParaRPr>
          </a:p>
        </p:txBody>
      </p:sp>
      <p:sp>
        <p:nvSpPr>
          <p:cNvPr id="396" name="Google Shape;396;p32"/>
          <p:cNvSpPr/>
          <p:nvPr/>
        </p:nvSpPr>
        <p:spPr>
          <a:xfrm>
            <a:off x="15879108" y="4475242"/>
            <a:ext cx="5003046" cy="1227639"/>
          </a:xfrm>
          <a:prstGeom prst="rect">
            <a:avLst/>
          </a:prstGeom>
          <a:noFill/>
          <a:ln>
            <a:noFill/>
          </a:ln>
        </p:spPr>
        <p:txBody>
          <a:bodyPr spcFirstLastPara="1" wrap="square" lIns="71425" tIns="71425" rIns="71425" bIns="71425" anchor="ctr" anchorCtr="0">
            <a:noAutofit/>
          </a:bodyPr>
          <a:lstStyle/>
          <a:p>
            <a:pPr marL="0" marR="0" lvl="0" indent="0" algn="l" rtl="0">
              <a:lnSpc>
                <a:spcPct val="120000"/>
              </a:lnSpc>
              <a:spcBef>
                <a:spcPts val="0"/>
              </a:spcBef>
              <a:spcAft>
                <a:spcPts val="0"/>
              </a:spcAft>
              <a:buClr>
                <a:srgbClr val="000000"/>
              </a:buClr>
              <a:buSzPts val="2000"/>
              <a:buFont typeface="Arial"/>
              <a:buNone/>
            </a:pPr>
            <a: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t>Тел. / факс:</a:t>
            </a:r>
            <a:b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br>
            <a: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t>+7 (495) 987-31-50</a:t>
            </a:r>
            <a:endParaRPr sz="3200" dirty="0">
              <a:latin typeface="Times New Roman" panose="02020603050405020304" pitchFamily="18" charset="0"/>
              <a:cs typeface="Times New Roman" panose="02020603050405020304" pitchFamily="18" charset="0"/>
            </a:endParaRPr>
          </a:p>
          <a:p>
            <a:pPr marL="0" marR="0" lvl="0" indent="0" algn="l" rtl="0">
              <a:lnSpc>
                <a:spcPct val="120000"/>
              </a:lnSpc>
              <a:spcBef>
                <a:spcPts val="0"/>
              </a:spcBef>
              <a:spcAft>
                <a:spcPts val="0"/>
              </a:spcAft>
              <a:buClr>
                <a:srgbClr val="000000"/>
              </a:buClr>
              <a:buSzPts val="2000"/>
              <a:buFont typeface="Arial"/>
              <a:buNone/>
            </a:pPr>
            <a:r>
              <a:rPr lang="ru-RU" sz="3200" b="0" i="0" u="none" strike="noStrike" cap="none" dirty="0">
                <a:solidFill>
                  <a:srgbClr val="000000"/>
                </a:solidFill>
                <a:latin typeface="Times New Roman" panose="02020603050405020304" pitchFamily="18" charset="0"/>
                <a:cs typeface="Times New Roman" panose="02020603050405020304" pitchFamily="18" charset="0"/>
                <a:sym typeface="Arial"/>
              </a:rPr>
              <a:t>+7 (495) 987-31-48</a:t>
            </a:r>
            <a:endParaRPr sz="3200" b="0" i="0" u="none" strike="noStrike" cap="none" dirty="0">
              <a:solidFill>
                <a:srgbClr val="000000"/>
              </a:solidFill>
              <a:latin typeface="Times New Roman" panose="02020603050405020304" pitchFamily="18" charset="0"/>
              <a:ea typeface="Helvetica Neue"/>
              <a:cs typeface="Times New Roman" panose="02020603050405020304" pitchFamily="18" charset="0"/>
              <a:sym typeface="Helvetica Neue"/>
            </a:endParaRPr>
          </a:p>
        </p:txBody>
      </p:sp>
      <p:sp>
        <p:nvSpPr>
          <p:cNvPr id="397" name="Google Shape;397;p32"/>
          <p:cNvSpPr/>
          <p:nvPr/>
        </p:nvSpPr>
        <p:spPr>
          <a:xfrm>
            <a:off x="9619846" y="7098906"/>
            <a:ext cx="5382440" cy="4264059"/>
          </a:xfrm>
          <a:prstGeom prst="rect">
            <a:avLst/>
          </a:prstGeom>
          <a:noFill/>
          <a:ln w="25400" cap="flat" cmpd="sng">
            <a:solidFill>
              <a:srgbClr val="697593"/>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5000"/>
              <a:buFont typeface="Helvetica Neue Light"/>
              <a:buNone/>
            </a:pPr>
            <a:endParaRPr sz="5000" b="0" i="0" u="none" strike="noStrike" cap="none">
              <a:solidFill>
                <a:srgbClr val="000000"/>
              </a:solidFill>
              <a:latin typeface="Helvetica Neue"/>
              <a:ea typeface="Helvetica Neue"/>
              <a:cs typeface="Helvetica Neue"/>
              <a:sym typeface="Helvetica Neue"/>
            </a:endParaRPr>
          </a:p>
        </p:txBody>
      </p:sp>
      <p:sp>
        <p:nvSpPr>
          <p:cNvPr id="398" name="Google Shape;398;p32"/>
          <p:cNvSpPr/>
          <p:nvPr/>
        </p:nvSpPr>
        <p:spPr>
          <a:xfrm>
            <a:off x="9959105" y="9058385"/>
            <a:ext cx="4999175" cy="2471056"/>
          </a:xfrm>
          <a:prstGeom prst="rect">
            <a:avLst/>
          </a:prstGeom>
          <a:noFill/>
          <a:ln>
            <a:noFill/>
          </a:ln>
        </p:spPr>
        <p:txBody>
          <a:bodyPr spcFirstLastPara="1" wrap="square" lIns="71425" tIns="71425" rIns="71425" bIns="71425" anchor="ctr" anchorCtr="0">
            <a:noAutofit/>
          </a:bodyPr>
          <a:lstStyle/>
          <a:p>
            <a:pPr marL="0" marR="0" lvl="0" indent="0" algn="l" rtl="0">
              <a:lnSpc>
                <a:spcPct val="120000"/>
              </a:lnSpc>
              <a:spcBef>
                <a:spcPts val="0"/>
              </a:spcBef>
              <a:spcAft>
                <a:spcPts val="0"/>
              </a:spcAft>
              <a:buClr>
                <a:srgbClr val="000000"/>
              </a:buClr>
              <a:buSzPts val="3600"/>
              <a:buFont typeface="Arial"/>
              <a:buNone/>
            </a:pPr>
            <a:r>
              <a:rPr lang="ru-RU" sz="3600" b="1" i="0" u="none" strike="noStrike" cap="none" dirty="0">
                <a:solidFill>
                  <a:srgbClr val="000000"/>
                </a:solidFill>
                <a:latin typeface="Times New Roman" panose="02020603050405020304" pitchFamily="18" charset="0"/>
                <a:cs typeface="Times New Roman" panose="02020603050405020304" pitchFamily="18" charset="0"/>
                <a:sym typeface="Arial"/>
              </a:rPr>
              <a:t>E-</a:t>
            </a:r>
            <a:r>
              <a:rPr lang="ru-RU" sz="3600" b="1" i="0" u="none" strike="noStrike" cap="none" dirty="0" err="1">
                <a:solidFill>
                  <a:srgbClr val="000000"/>
                </a:solidFill>
                <a:latin typeface="Times New Roman" panose="02020603050405020304" pitchFamily="18" charset="0"/>
                <a:cs typeface="Times New Roman" panose="02020603050405020304" pitchFamily="18" charset="0"/>
                <a:sym typeface="Arial"/>
              </a:rPr>
              <a:t>mail</a:t>
            </a:r>
            <a:r>
              <a:rPr lang="ru-RU" sz="3600" b="1" i="0" u="none" strike="noStrike" cap="none" dirty="0">
                <a:solidFill>
                  <a:srgbClr val="000000"/>
                </a:solidFill>
                <a:latin typeface="Times New Roman" panose="02020603050405020304" pitchFamily="18" charset="0"/>
                <a:cs typeface="Times New Roman" panose="02020603050405020304" pitchFamily="18" charset="0"/>
                <a:sym typeface="Arial"/>
              </a:rPr>
              <a:t>:</a:t>
            </a:r>
            <a:r>
              <a:rPr lang="ru-RU" sz="3600" b="0" i="0" u="none" strike="noStrike" cap="none" dirty="0">
                <a:solidFill>
                  <a:srgbClr val="000000"/>
                </a:solidFill>
                <a:latin typeface="Times New Roman" panose="02020603050405020304" pitchFamily="18" charset="0"/>
                <a:cs typeface="Times New Roman" panose="02020603050405020304" pitchFamily="18" charset="0"/>
                <a:sym typeface="Arial"/>
              </a:rPr>
              <a:t/>
            </a:r>
            <a:br>
              <a:rPr lang="ru-RU" sz="3600" b="0" i="0" u="none" strike="noStrike" cap="none" dirty="0">
                <a:solidFill>
                  <a:srgbClr val="000000"/>
                </a:solidFill>
                <a:latin typeface="Times New Roman" panose="02020603050405020304" pitchFamily="18" charset="0"/>
                <a:cs typeface="Times New Roman" panose="02020603050405020304" pitchFamily="18" charset="0"/>
                <a:sym typeface="Arial"/>
              </a:rPr>
            </a:br>
            <a:r>
              <a:rPr lang="ru-RU" sz="3000" b="0" i="0" u="sng" strike="noStrike" cap="none" dirty="0">
                <a:solidFill>
                  <a:schemeClr val="hlink"/>
                </a:solidFill>
                <a:latin typeface="Times New Roman" panose="02020603050405020304" pitchFamily="18" charset="0"/>
                <a:cs typeface="Times New Roman" panose="02020603050405020304" pitchFamily="18" charset="0"/>
                <a:sym typeface="Arial"/>
                <a:hlinkClick r:id="rId6"/>
              </a:rPr>
              <a:t>nrs@nostroy.ru</a:t>
            </a:r>
            <a:endParaRPr sz="3000" b="0" i="0" u="sng" strike="noStrike" cap="none" dirty="0">
              <a:solidFill>
                <a:srgbClr val="0000FF"/>
              </a:solidFill>
              <a:latin typeface="Times New Roman" panose="02020603050405020304" pitchFamily="18" charset="0"/>
              <a:ea typeface="Helvetica Neue"/>
              <a:cs typeface="Times New Roman" panose="02020603050405020304" pitchFamily="18" charset="0"/>
              <a:sym typeface="Helvetica Neue"/>
            </a:endParaRPr>
          </a:p>
          <a:p>
            <a:pPr marL="0" marR="0" lvl="0" indent="0" algn="l" rtl="0">
              <a:lnSpc>
                <a:spcPct val="120000"/>
              </a:lnSpc>
              <a:spcBef>
                <a:spcPts val="0"/>
              </a:spcBef>
              <a:spcAft>
                <a:spcPts val="0"/>
              </a:spcAft>
              <a:buClr>
                <a:srgbClr val="0000FF"/>
              </a:buClr>
              <a:buSzPts val="3000"/>
              <a:buFont typeface="Arial"/>
              <a:buNone/>
            </a:pPr>
            <a:r>
              <a:rPr lang="ru-RU" sz="3000" b="0" i="0" u="sng" strike="noStrike" cap="none" dirty="0">
                <a:solidFill>
                  <a:schemeClr val="hlink"/>
                </a:solidFill>
                <a:latin typeface="Times New Roman" panose="02020603050405020304" pitchFamily="18" charset="0"/>
                <a:cs typeface="Times New Roman" panose="02020603050405020304" pitchFamily="18" charset="0"/>
                <a:sym typeface="Arial"/>
                <a:hlinkClick r:id="rId7"/>
              </a:rPr>
              <a:t>nrs2@nostroy.ru</a:t>
            </a:r>
            <a:endParaRPr dirty="0">
              <a:latin typeface="Times New Roman" panose="02020603050405020304" pitchFamily="18" charset="0"/>
              <a:cs typeface="Times New Roman" panose="02020603050405020304" pitchFamily="18" charset="0"/>
            </a:endParaRPr>
          </a:p>
          <a:p>
            <a:pPr marL="0" marR="0" lvl="0" indent="0" algn="l" rtl="0">
              <a:lnSpc>
                <a:spcPct val="120000"/>
              </a:lnSpc>
              <a:spcBef>
                <a:spcPts val="0"/>
              </a:spcBef>
              <a:spcAft>
                <a:spcPts val="0"/>
              </a:spcAft>
              <a:buClr>
                <a:srgbClr val="0000FF"/>
              </a:buClr>
              <a:buSzPts val="3000"/>
              <a:buFont typeface="Arial"/>
              <a:buNone/>
            </a:pPr>
            <a:r>
              <a:rPr lang="ru-RU" sz="3000" b="0" i="0" u="sng" strike="noStrike" cap="none" dirty="0">
                <a:solidFill>
                  <a:schemeClr val="hlink"/>
                </a:solidFill>
                <a:latin typeface="Times New Roman" panose="02020603050405020304" pitchFamily="18" charset="0"/>
                <a:cs typeface="Times New Roman" panose="02020603050405020304" pitchFamily="18" charset="0"/>
                <a:sym typeface="Arial"/>
                <a:hlinkClick r:id="rId7"/>
              </a:rPr>
              <a:t>nrs3@nostroy.ru</a:t>
            </a:r>
            <a:endParaRPr sz="3000" b="0" i="0" u="sng" strike="noStrike" cap="none" dirty="0">
              <a:solidFill>
                <a:schemeClr val="hlink"/>
              </a:solidFill>
              <a:latin typeface="Times New Roman" panose="02020603050405020304" pitchFamily="18" charset="0"/>
              <a:ea typeface="Helvetica Neue"/>
              <a:cs typeface="Times New Roman" panose="02020603050405020304" pitchFamily="18" charset="0"/>
              <a:sym typeface="Helvetica Neue"/>
              <a:hlinkClick r:id="rId7"/>
            </a:endParaRPr>
          </a:p>
        </p:txBody>
      </p:sp>
      <p:sp>
        <p:nvSpPr>
          <p:cNvPr id="399" name="Google Shape;399;p32"/>
          <p:cNvSpPr/>
          <p:nvPr/>
        </p:nvSpPr>
        <p:spPr>
          <a:xfrm>
            <a:off x="15689411" y="7098906"/>
            <a:ext cx="5382441" cy="4264059"/>
          </a:xfrm>
          <a:prstGeom prst="rect">
            <a:avLst/>
          </a:prstGeom>
          <a:noFill/>
          <a:ln w="25400" cap="flat" cmpd="sng">
            <a:solidFill>
              <a:srgbClr val="697593"/>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5000"/>
              <a:buFont typeface="Helvetica Neue Light"/>
              <a:buNone/>
            </a:pPr>
            <a:endParaRPr sz="5000" b="0" i="0" u="none" strike="noStrike" cap="none">
              <a:solidFill>
                <a:srgbClr val="000000"/>
              </a:solidFill>
              <a:latin typeface="Helvetica Neue"/>
              <a:ea typeface="Helvetica Neue"/>
              <a:cs typeface="Helvetica Neue"/>
              <a:sym typeface="Helvetica Neue"/>
            </a:endParaRPr>
          </a:p>
        </p:txBody>
      </p:sp>
      <p:sp>
        <p:nvSpPr>
          <p:cNvPr id="400" name="Google Shape;400;p32"/>
          <p:cNvSpPr/>
          <p:nvPr/>
        </p:nvSpPr>
        <p:spPr>
          <a:xfrm>
            <a:off x="16028670" y="10266926"/>
            <a:ext cx="4999174" cy="434973"/>
          </a:xfrm>
          <a:prstGeom prst="rect">
            <a:avLst/>
          </a:prstGeom>
          <a:noFill/>
          <a:ln>
            <a:noFill/>
          </a:ln>
        </p:spPr>
        <p:txBody>
          <a:bodyPr spcFirstLastPara="1" wrap="square" lIns="71425" tIns="71425" rIns="71425" bIns="71425" anchor="ctr" anchorCtr="0">
            <a:noAutofit/>
          </a:bodyPr>
          <a:lstStyle/>
          <a:p>
            <a:pPr marL="0" marR="0" lvl="0" indent="0" algn="l" rtl="0">
              <a:lnSpc>
                <a:spcPct val="120000"/>
              </a:lnSpc>
              <a:spcBef>
                <a:spcPts val="0"/>
              </a:spcBef>
              <a:spcAft>
                <a:spcPts val="0"/>
              </a:spcAft>
              <a:buClr>
                <a:srgbClr val="0000FF"/>
              </a:buClr>
              <a:buSzPts val="2000"/>
              <a:buFont typeface="Arial"/>
              <a:buNone/>
            </a:pPr>
            <a:r>
              <a:rPr lang="ru-RU" sz="3600" b="0" i="0" u="sng" strike="noStrike" cap="none" dirty="0">
                <a:solidFill>
                  <a:schemeClr val="hlink"/>
                </a:solidFill>
                <a:latin typeface="Times New Roman" panose="02020603050405020304" pitchFamily="18" charset="0"/>
                <a:cs typeface="Times New Roman" panose="02020603050405020304" pitchFamily="18" charset="0"/>
                <a:sym typeface="Arial"/>
                <a:hlinkClick r:id="rId8"/>
              </a:rPr>
              <a:t>www.nostroy.ru</a:t>
            </a:r>
            <a:endParaRPr sz="3600" dirty="0">
              <a:latin typeface="Times New Roman" panose="02020603050405020304" pitchFamily="18" charset="0"/>
              <a:cs typeface="Times New Roman" panose="02020603050405020304" pitchFamily="18" charset="0"/>
            </a:endParaRPr>
          </a:p>
        </p:txBody>
      </p:sp>
      <p:pic>
        <p:nvPicPr>
          <p:cNvPr id="401" name="Google Shape;401;p32"/>
          <p:cNvPicPr preferRelativeResize="0"/>
          <p:nvPr/>
        </p:nvPicPr>
        <p:blipFill rotWithShape="1">
          <a:blip r:embed="rId9">
            <a:alphaModFix/>
          </a:blip>
          <a:srcRect/>
          <a:stretch/>
        </p:blipFill>
        <p:spPr>
          <a:xfrm>
            <a:off x="9956786" y="7439910"/>
            <a:ext cx="971561" cy="971561"/>
          </a:xfrm>
          <a:prstGeom prst="rect">
            <a:avLst/>
          </a:prstGeom>
          <a:noFill/>
          <a:ln>
            <a:noFill/>
          </a:ln>
        </p:spPr>
      </p:pic>
      <p:pic>
        <p:nvPicPr>
          <p:cNvPr id="402" name="Google Shape;402;p32"/>
          <p:cNvPicPr preferRelativeResize="0"/>
          <p:nvPr/>
        </p:nvPicPr>
        <p:blipFill rotWithShape="1">
          <a:blip r:embed="rId10">
            <a:alphaModFix/>
          </a:blip>
          <a:srcRect/>
          <a:stretch/>
        </p:blipFill>
        <p:spPr>
          <a:xfrm>
            <a:off x="9925022" y="2415954"/>
            <a:ext cx="1136691" cy="1136018"/>
          </a:xfrm>
          <a:prstGeom prst="rect">
            <a:avLst/>
          </a:prstGeom>
          <a:noFill/>
          <a:ln>
            <a:noFill/>
          </a:ln>
        </p:spPr>
      </p:pic>
      <p:pic>
        <p:nvPicPr>
          <p:cNvPr id="403" name="Google Shape;403;p32"/>
          <p:cNvPicPr preferRelativeResize="0"/>
          <p:nvPr/>
        </p:nvPicPr>
        <p:blipFill rotWithShape="1">
          <a:blip r:embed="rId11">
            <a:alphaModFix/>
          </a:blip>
          <a:srcRect/>
          <a:stretch/>
        </p:blipFill>
        <p:spPr>
          <a:xfrm>
            <a:off x="16065475" y="2426429"/>
            <a:ext cx="583196" cy="971561"/>
          </a:xfrm>
          <a:prstGeom prst="rect">
            <a:avLst/>
          </a:prstGeom>
          <a:noFill/>
          <a:ln>
            <a:noFill/>
          </a:ln>
        </p:spPr>
      </p:pic>
      <p:pic>
        <p:nvPicPr>
          <p:cNvPr id="404" name="Google Shape;404;p32"/>
          <p:cNvPicPr preferRelativeResize="0"/>
          <p:nvPr/>
        </p:nvPicPr>
        <p:blipFill rotWithShape="1">
          <a:blip r:embed="rId12">
            <a:alphaModFix/>
          </a:blip>
          <a:srcRect/>
          <a:stretch/>
        </p:blipFill>
        <p:spPr>
          <a:xfrm>
            <a:off x="16024798" y="7482175"/>
            <a:ext cx="1136691" cy="861635"/>
          </a:xfrm>
          <a:prstGeom prst="rect">
            <a:avLst/>
          </a:prstGeom>
          <a:noFill/>
          <a:ln>
            <a:noFill/>
          </a:ln>
        </p:spPr>
      </p:pic>
      <p:sp>
        <p:nvSpPr>
          <p:cNvPr id="2" name="TextBox 1"/>
          <p:cNvSpPr txBox="1"/>
          <p:nvPr/>
        </p:nvSpPr>
        <p:spPr>
          <a:xfrm>
            <a:off x="1012330" y="7228794"/>
            <a:ext cx="5823649" cy="1938992"/>
          </a:xfrm>
          <a:prstGeom prst="rect">
            <a:avLst/>
          </a:prstGeom>
          <a:noFill/>
        </p:spPr>
        <p:txBody>
          <a:bodyPr wrap="square" rtlCol="0">
            <a:spAutoFit/>
          </a:bodyPr>
          <a:lstStyle/>
          <a:p>
            <a:pPr algn="ctr"/>
            <a:r>
              <a:rPr lang="ru-RU" sz="6000" b="1" dirty="0" smtClean="0">
                <a:solidFill>
                  <a:schemeClr val="tx1"/>
                </a:solidFill>
                <a:latin typeface="Times New Roman" panose="02020603050405020304" pitchFamily="18" charset="0"/>
                <a:cs typeface="Times New Roman" panose="02020603050405020304" pitchFamily="18" charset="0"/>
              </a:rPr>
              <a:t>Спасибо </a:t>
            </a:r>
          </a:p>
          <a:p>
            <a:pPr algn="ctr"/>
            <a:r>
              <a:rPr lang="ru-RU" sz="6000" b="1" dirty="0" smtClean="0">
                <a:solidFill>
                  <a:schemeClr val="tx1"/>
                </a:solidFill>
                <a:latin typeface="Times New Roman" panose="02020603050405020304" pitchFamily="18" charset="0"/>
                <a:cs typeface="Times New Roman" panose="02020603050405020304" pitchFamily="18" charset="0"/>
              </a:rPr>
              <a:t>за внимание!</a:t>
            </a:r>
            <a:endParaRPr lang="ru-RU" sz="6000" b="1" dirty="0">
              <a:solidFill>
                <a:schemeClr val="tx1"/>
              </a:solidFill>
              <a:latin typeface="Times New Roman" panose="02020603050405020304" pitchFamily="18" charset="0"/>
              <a:cs typeface="Times New Roman" panose="02020603050405020304" pitchFamily="18" charset="0"/>
            </a:endParaRPr>
          </a:p>
        </p:txBody>
      </p:sp>
      <p:pic>
        <p:nvPicPr>
          <p:cNvPr id="20" name="Изображение" descr="Изображение"/>
          <p:cNvPicPr>
            <a:picLocks noChangeAspect="1"/>
          </p:cNvPicPr>
          <p:nvPr/>
        </p:nvPicPr>
        <p:blipFill>
          <a:blip r:embed="rId13">
            <a:extLst/>
          </a:blip>
          <a:stretch>
            <a:fillRect/>
          </a:stretch>
        </p:blipFill>
        <p:spPr>
          <a:xfrm>
            <a:off x="1649379" y="2284443"/>
            <a:ext cx="4376112" cy="3123391"/>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511687" y="-1892"/>
            <a:ext cx="23886124" cy="1957692"/>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926175" y="178529"/>
            <a:ext cx="22822825" cy="1569660"/>
          </a:xfrm>
          <a:prstGeom prst="rect">
            <a:avLst/>
          </a:prstGeom>
        </p:spPr>
        <p:txBody>
          <a:bodyPr wrap="square">
            <a:spAutoFit/>
          </a:bodyPr>
          <a:lstStyle/>
          <a:p>
            <a:pPr algn="ctr"/>
            <a:r>
              <a:rPr lang="ru-RU" sz="4800" b="1" dirty="0">
                <a:solidFill>
                  <a:srgbClr val="FFFFFF"/>
                </a:solidFill>
              </a:rPr>
              <a:t>Проблемы, с которыми приходится сталкиваться при поступлении документов через систему АИС НРС</a:t>
            </a:r>
          </a:p>
        </p:txBody>
      </p:sp>
      <p:pic>
        <p:nvPicPr>
          <p:cNvPr id="2" name="Рисунок 1"/>
          <p:cNvPicPr>
            <a:picLocks noChangeAspect="1"/>
          </p:cNvPicPr>
          <p:nvPr/>
        </p:nvPicPr>
        <p:blipFill>
          <a:blip r:embed="rId5"/>
          <a:stretch>
            <a:fillRect/>
          </a:stretch>
        </p:blipFill>
        <p:spPr>
          <a:xfrm>
            <a:off x="8752332" y="3647765"/>
            <a:ext cx="2773920" cy="2767824"/>
          </a:xfrm>
          <a:prstGeom prst="rect">
            <a:avLst/>
          </a:prstGeom>
        </p:spPr>
      </p:pic>
      <p:pic>
        <p:nvPicPr>
          <p:cNvPr id="4" name="Рисунок 3"/>
          <p:cNvPicPr>
            <a:picLocks noChangeAspect="1"/>
          </p:cNvPicPr>
          <p:nvPr/>
        </p:nvPicPr>
        <p:blipFill>
          <a:blip r:embed="rId6"/>
          <a:stretch>
            <a:fillRect/>
          </a:stretch>
        </p:blipFill>
        <p:spPr>
          <a:xfrm>
            <a:off x="923337" y="3992704"/>
            <a:ext cx="2859272" cy="3755461"/>
          </a:xfrm>
          <a:prstGeom prst="rect">
            <a:avLst/>
          </a:prstGeom>
        </p:spPr>
      </p:pic>
      <p:pic>
        <p:nvPicPr>
          <p:cNvPr id="5" name="Рисунок 4"/>
          <p:cNvPicPr>
            <a:picLocks noChangeAspect="1"/>
          </p:cNvPicPr>
          <p:nvPr/>
        </p:nvPicPr>
        <p:blipFill>
          <a:blip r:embed="rId7"/>
          <a:stretch>
            <a:fillRect/>
          </a:stretch>
        </p:blipFill>
        <p:spPr>
          <a:xfrm>
            <a:off x="4242425" y="4056654"/>
            <a:ext cx="4066384" cy="2133785"/>
          </a:xfrm>
          <a:prstGeom prst="rect">
            <a:avLst/>
          </a:prstGeom>
        </p:spPr>
      </p:pic>
      <p:pic>
        <p:nvPicPr>
          <p:cNvPr id="9" name="Рисунок 8"/>
          <p:cNvPicPr>
            <a:picLocks noChangeAspect="1"/>
          </p:cNvPicPr>
          <p:nvPr/>
        </p:nvPicPr>
        <p:blipFill>
          <a:blip r:embed="rId8"/>
          <a:stretch>
            <a:fillRect/>
          </a:stretch>
        </p:blipFill>
        <p:spPr>
          <a:xfrm>
            <a:off x="12095614" y="3976562"/>
            <a:ext cx="4170025" cy="2304488"/>
          </a:xfrm>
          <a:prstGeom prst="rect">
            <a:avLst/>
          </a:prstGeom>
        </p:spPr>
      </p:pic>
      <p:pic>
        <p:nvPicPr>
          <p:cNvPr id="10" name="Рисунок 9"/>
          <p:cNvPicPr>
            <a:picLocks noChangeAspect="1"/>
          </p:cNvPicPr>
          <p:nvPr/>
        </p:nvPicPr>
        <p:blipFill>
          <a:blip r:embed="rId9"/>
          <a:stretch>
            <a:fillRect/>
          </a:stretch>
        </p:blipFill>
        <p:spPr>
          <a:xfrm>
            <a:off x="16748264" y="2520326"/>
            <a:ext cx="5066215" cy="3694496"/>
          </a:xfrm>
          <a:prstGeom prst="rect">
            <a:avLst/>
          </a:prstGeom>
        </p:spPr>
      </p:pic>
      <p:pic>
        <p:nvPicPr>
          <p:cNvPr id="11" name="Рисунок 10"/>
          <p:cNvPicPr>
            <a:picLocks noChangeAspect="1"/>
          </p:cNvPicPr>
          <p:nvPr/>
        </p:nvPicPr>
        <p:blipFill>
          <a:blip r:embed="rId10"/>
          <a:stretch>
            <a:fillRect/>
          </a:stretch>
        </p:blipFill>
        <p:spPr>
          <a:xfrm rot="810402">
            <a:off x="4163063" y="8178818"/>
            <a:ext cx="12548885" cy="1796977"/>
          </a:xfrm>
          <a:prstGeom prst="rect">
            <a:avLst/>
          </a:prstGeom>
        </p:spPr>
      </p:pic>
      <p:sp>
        <p:nvSpPr>
          <p:cNvPr id="15" name="Прямоугольник 14"/>
          <p:cNvSpPr/>
          <p:nvPr/>
        </p:nvSpPr>
        <p:spPr>
          <a:xfrm>
            <a:off x="17583200" y="8231935"/>
            <a:ext cx="3396342" cy="11805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Times New Roman" panose="02020603050405020304" pitchFamily="18" charset="0"/>
                <a:cs typeface="Times New Roman" panose="02020603050405020304" pitchFamily="18" charset="0"/>
              </a:rPr>
              <a:t>Решение Комиссии</a:t>
            </a:r>
            <a:endParaRPr lang="ru-RU" sz="3200" dirty="0"/>
          </a:p>
        </p:txBody>
      </p:sp>
      <p:sp>
        <p:nvSpPr>
          <p:cNvPr id="26" name="Прямоугольник 25"/>
          <p:cNvSpPr/>
          <p:nvPr/>
        </p:nvSpPr>
        <p:spPr>
          <a:xfrm>
            <a:off x="17583200" y="6567608"/>
            <a:ext cx="3396342" cy="11805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Times New Roman" panose="02020603050405020304" pitchFamily="18" charset="0"/>
                <a:cs typeface="Times New Roman" panose="02020603050405020304" pitchFamily="18" charset="0"/>
              </a:rPr>
              <a:t>Рассмотрение документов</a:t>
            </a:r>
          </a:p>
        </p:txBody>
      </p:sp>
      <p:sp>
        <p:nvSpPr>
          <p:cNvPr id="27" name="Прямоугольник 26"/>
          <p:cNvSpPr/>
          <p:nvPr/>
        </p:nvSpPr>
        <p:spPr>
          <a:xfrm>
            <a:off x="17583200" y="9973365"/>
            <a:ext cx="3396342" cy="118055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latin typeface="Times New Roman" panose="02020603050405020304" pitchFamily="18" charset="0"/>
                <a:cs typeface="Times New Roman" panose="02020603050405020304" pitchFamily="18" charset="0"/>
              </a:rPr>
              <a:t>Уведомление</a:t>
            </a:r>
          </a:p>
        </p:txBody>
      </p:sp>
    </p:spTree>
    <p:extLst>
      <p:ext uri="{BB962C8B-B14F-4D97-AF65-F5344CB8AC3E}">
        <p14:creationId xmlns:p14="http://schemas.microsoft.com/office/powerpoint/2010/main" val="103633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28075" y="18897"/>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386072"/>
            <a:ext cx="1275347" cy="1200299"/>
          </a:xfrm>
          <a:prstGeom prst="rect">
            <a:avLst/>
          </a:prstGeom>
          <a:noFill/>
          <a:ln>
            <a:noFill/>
          </a:ln>
        </p:spPr>
      </p:pic>
      <p:sp>
        <p:nvSpPr>
          <p:cNvPr id="2" name="Прямоугольник 1">
            <a:extLst>
              <a:ext uri="{FF2B5EF4-FFF2-40B4-BE49-F238E27FC236}">
                <a16:creationId xmlns:a16="http://schemas.microsoft.com/office/drawing/2014/main" xmlns="" id="{FA320410-3FF9-4539-8EE0-1625F2949856}"/>
              </a:ext>
            </a:extLst>
          </p:cNvPr>
          <p:cNvSpPr/>
          <p:nvPr/>
        </p:nvSpPr>
        <p:spPr>
          <a:xfrm>
            <a:off x="2507296" y="4333457"/>
            <a:ext cx="19871473" cy="4154984"/>
          </a:xfrm>
          <a:prstGeom prst="rect">
            <a:avLst/>
          </a:prstGeom>
        </p:spPr>
        <p:txBody>
          <a:bodyPr wrap="square">
            <a:spAutoFit/>
          </a:bodyPr>
          <a:lstStyle/>
          <a:p>
            <a:pPr algn="ctr">
              <a:buSzPts val="7200"/>
            </a:pPr>
            <a:r>
              <a:rPr lang="ru-RU" sz="8800" b="1" dirty="0">
                <a:solidFill>
                  <a:schemeClr val="tx1"/>
                </a:solidFill>
                <a:latin typeface="Times New Roman"/>
                <a:cs typeface="Times New Roman"/>
                <a:sym typeface="Times New Roman"/>
              </a:rPr>
              <a:t>Ошибки при заполнении и внесении информации по Специалисту в личный кабинет АИС НРС</a:t>
            </a:r>
          </a:p>
        </p:txBody>
      </p:sp>
      <p:pic>
        <p:nvPicPr>
          <p:cNvPr id="11" name="Рисунок 10">
            <a:extLst>
              <a:ext uri="{FF2B5EF4-FFF2-40B4-BE49-F238E27FC236}">
                <a16:creationId xmlns:a16="http://schemas.microsoft.com/office/drawing/2014/main" xmlns="" id="{231C7398-8E41-4CEA-8E01-E7C51158EA01}"/>
              </a:ext>
            </a:extLst>
          </p:cNvPr>
          <p:cNvPicPr>
            <a:picLocks noChangeAspect="1"/>
          </p:cNvPicPr>
          <p:nvPr/>
        </p:nvPicPr>
        <p:blipFill>
          <a:blip r:embed="rId5"/>
          <a:stretch>
            <a:fillRect/>
          </a:stretch>
        </p:blipFill>
        <p:spPr>
          <a:xfrm>
            <a:off x="553303" y="356059"/>
            <a:ext cx="3907986" cy="2849867"/>
          </a:xfrm>
          <a:prstGeom prst="rect">
            <a:avLst/>
          </a:prstGeom>
        </p:spPr>
      </p:pic>
    </p:spTree>
    <p:extLst>
      <p:ext uri="{BB962C8B-B14F-4D97-AF65-F5344CB8AC3E}">
        <p14:creationId xmlns:p14="http://schemas.microsoft.com/office/powerpoint/2010/main" val="3454868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511687" y="0"/>
            <a:ext cx="23886124" cy="1831874"/>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dirty="0">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dirty="0">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dirty="0">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926175" y="178529"/>
            <a:ext cx="22822825" cy="2466894"/>
          </a:xfrm>
          <a:prstGeom prst="rect">
            <a:avLst/>
          </a:prstGeom>
        </p:spPr>
        <p:txBody>
          <a:bodyPr wrap="square">
            <a:spAutoFit/>
          </a:bodyPr>
          <a:lstStyle/>
          <a:p>
            <a:pPr algn="ctr">
              <a:lnSpc>
                <a:spcPct val="110000"/>
              </a:lnSpc>
              <a:buClr>
                <a:srgbClr val="FFFFFF"/>
              </a:buClr>
              <a:buSzPts val="4800"/>
            </a:pPr>
            <a:r>
              <a:rPr lang="ru-RU" sz="4800" b="1" dirty="0">
                <a:solidFill>
                  <a:srgbClr val="FFFFFF"/>
                </a:solidFill>
              </a:rPr>
              <a:t>1. Ошибки при заполнении и внесении информации по Специалисту в личный кабинет АИС НРС</a:t>
            </a:r>
            <a:endParaRPr lang="ru-RU" sz="4800" b="1" dirty="0">
              <a:latin typeface="Times New Roman"/>
              <a:cs typeface="Times New Roman"/>
              <a:sym typeface="Times New Roman"/>
            </a:endParaRPr>
          </a:p>
          <a:p>
            <a:pPr lvl="0" algn="ctr">
              <a:lnSpc>
                <a:spcPct val="110000"/>
              </a:lnSpc>
              <a:buClr>
                <a:srgbClr val="FFFFFF"/>
              </a:buClr>
              <a:buSzPts val="4800"/>
            </a:pPr>
            <a:endParaRPr lang="ru-RU" sz="4800" b="1" dirty="0">
              <a:solidFill>
                <a:schemeClr val="lt1"/>
              </a:solidFill>
            </a:endParaRPr>
          </a:p>
        </p:txBody>
      </p:sp>
      <p:sp>
        <p:nvSpPr>
          <p:cNvPr id="4" name="TextBox 3"/>
          <p:cNvSpPr txBox="1"/>
          <p:nvPr/>
        </p:nvSpPr>
        <p:spPr>
          <a:xfrm>
            <a:off x="325231" y="1818377"/>
            <a:ext cx="12604090" cy="11510843"/>
          </a:xfrm>
          <a:prstGeom prst="rect">
            <a:avLst/>
          </a:prstGeom>
          <a:noFill/>
        </p:spPr>
        <p:txBody>
          <a:bodyPr wrap="square" rtlCol="0">
            <a:spAutoFit/>
          </a:bodyPr>
          <a:lstStyle/>
          <a:p>
            <a:pPr marL="742950" indent="-742950">
              <a:buAutoNum type="arabicPeriod"/>
            </a:pPr>
            <a:r>
              <a:rPr lang="ru-RU" sz="5400" dirty="0">
                <a:solidFill>
                  <a:schemeClr val="tx1"/>
                </a:solidFill>
                <a:latin typeface="Times New Roman" panose="02020603050405020304" pitchFamily="18" charset="0"/>
                <a:cs typeface="Times New Roman" panose="02020603050405020304" pitchFamily="18" charset="0"/>
              </a:rPr>
              <a:t>Допускаются ошибки в написании </a:t>
            </a:r>
            <a:r>
              <a:rPr lang="ru-RU" sz="5400" b="1" dirty="0">
                <a:solidFill>
                  <a:schemeClr val="tx1"/>
                </a:solidFill>
                <a:latin typeface="Times New Roman" panose="02020603050405020304" pitchFamily="18" charset="0"/>
                <a:cs typeface="Times New Roman" panose="02020603050405020304" pitchFamily="18" charset="0"/>
              </a:rPr>
              <a:t>ФИО</a:t>
            </a:r>
            <a:r>
              <a:rPr lang="ru-RU" sz="5400" dirty="0">
                <a:solidFill>
                  <a:schemeClr val="tx1"/>
                </a:solidFill>
                <a:latin typeface="Times New Roman" panose="02020603050405020304" pitchFamily="18" charset="0"/>
                <a:cs typeface="Times New Roman" panose="02020603050405020304" pitchFamily="18" charset="0"/>
              </a:rPr>
              <a:t> заявителя</a:t>
            </a:r>
          </a:p>
          <a:p>
            <a:pPr marL="742950" indent="-742950">
              <a:buAutoNum type="arabicPeriod"/>
            </a:pPr>
            <a:endParaRPr lang="ru-RU" sz="5400" dirty="0">
              <a:solidFill>
                <a:schemeClr val="tx1"/>
              </a:solidFill>
              <a:latin typeface="Times New Roman" panose="02020603050405020304" pitchFamily="18" charset="0"/>
              <a:cs typeface="Times New Roman" panose="02020603050405020304" pitchFamily="18" charset="0"/>
            </a:endParaRPr>
          </a:p>
          <a:p>
            <a:pPr marL="742950" indent="-742950">
              <a:buAutoNum type="arabicPeriod"/>
            </a:pPr>
            <a:r>
              <a:rPr lang="ru-RU" sz="5400" dirty="0">
                <a:solidFill>
                  <a:schemeClr val="tx1"/>
                </a:solidFill>
                <a:latin typeface="Times New Roman" panose="02020603050405020304" pitchFamily="18" charset="0"/>
                <a:cs typeface="Times New Roman" panose="02020603050405020304" pitchFamily="18" charset="0"/>
              </a:rPr>
              <a:t>Неверно указываются </a:t>
            </a:r>
            <a:r>
              <a:rPr lang="ru-RU" sz="5400" b="1" dirty="0">
                <a:solidFill>
                  <a:schemeClr val="tx1"/>
                </a:solidFill>
                <a:latin typeface="Times New Roman" panose="02020603050405020304" pitchFamily="18" charset="0"/>
                <a:cs typeface="Times New Roman" panose="02020603050405020304" pitchFamily="18" charset="0"/>
              </a:rPr>
              <a:t>адреса постоянной регистрации по месту </a:t>
            </a:r>
            <a:r>
              <a:rPr lang="ru-RU" sz="5400" b="1" dirty="0" smtClean="0">
                <a:solidFill>
                  <a:schemeClr val="tx1"/>
                </a:solidFill>
                <a:latin typeface="Times New Roman" panose="02020603050405020304" pitchFamily="18" charset="0"/>
                <a:cs typeface="Times New Roman" panose="02020603050405020304" pitchFamily="18" charset="0"/>
              </a:rPr>
              <a:t>жительства</a:t>
            </a:r>
          </a:p>
          <a:p>
            <a:pPr marL="742950" indent="-742950">
              <a:buAutoNum type="arabicPeriod"/>
            </a:pPr>
            <a:r>
              <a:rPr lang="ru-RU" sz="5400" dirty="0">
                <a:solidFill>
                  <a:schemeClr val="tx1"/>
                </a:solidFill>
                <a:latin typeface="Times New Roman" panose="02020603050405020304" pitchFamily="18" charset="0"/>
                <a:cs typeface="Times New Roman" panose="02020603050405020304" pitchFamily="18" charset="0"/>
              </a:rPr>
              <a:t>Неверно </a:t>
            </a:r>
            <a:r>
              <a:rPr lang="ru-RU" sz="5400" dirty="0" smtClean="0">
                <a:solidFill>
                  <a:schemeClr val="tx1"/>
                </a:solidFill>
                <a:latin typeface="Times New Roman" panose="02020603050405020304" pitchFamily="18" charset="0"/>
                <a:cs typeface="Times New Roman" panose="02020603050405020304" pitchFamily="18" charset="0"/>
              </a:rPr>
              <a:t>указывается </a:t>
            </a:r>
            <a:r>
              <a:rPr lang="ru-RU" sz="5400" b="1" dirty="0" smtClean="0">
                <a:solidFill>
                  <a:schemeClr val="tx1"/>
                </a:solidFill>
                <a:latin typeface="Times New Roman" panose="02020603050405020304" pitchFamily="18" charset="0"/>
                <a:cs typeface="Times New Roman" panose="02020603050405020304" pitchFamily="18" charset="0"/>
              </a:rPr>
              <a:t>СНИЛС</a:t>
            </a:r>
            <a:endParaRPr lang="ru-RU" sz="5400" b="1" dirty="0">
              <a:solidFill>
                <a:schemeClr val="tx1"/>
              </a:solidFill>
              <a:latin typeface="Times New Roman" panose="02020603050405020304" pitchFamily="18" charset="0"/>
              <a:cs typeface="Times New Roman" panose="02020603050405020304" pitchFamily="18" charset="0"/>
            </a:endParaRPr>
          </a:p>
          <a:p>
            <a:pPr marL="742950" indent="-742950">
              <a:buAutoNum type="arabicPeriod"/>
            </a:pPr>
            <a:endParaRPr lang="ru-RU" sz="5400" b="1" dirty="0">
              <a:solidFill>
                <a:schemeClr val="tx1"/>
              </a:solidFill>
              <a:latin typeface="Times New Roman" panose="02020603050405020304" pitchFamily="18" charset="0"/>
              <a:cs typeface="Times New Roman" panose="02020603050405020304" pitchFamily="18" charset="0"/>
            </a:endParaRPr>
          </a:p>
          <a:p>
            <a:pPr marL="742950" indent="-742950">
              <a:buAutoNum type="arabicPeriod"/>
            </a:pPr>
            <a:r>
              <a:rPr lang="ru-RU" sz="5400" dirty="0">
                <a:solidFill>
                  <a:schemeClr val="tx1"/>
                </a:solidFill>
                <a:latin typeface="Times New Roman" panose="02020603050405020304" pitchFamily="18" charset="0"/>
                <a:cs typeface="Times New Roman" panose="02020603050405020304" pitchFamily="18" charset="0"/>
              </a:rPr>
              <a:t>Неправильное указание </a:t>
            </a:r>
            <a:r>
              <a:rPr lang="en-US" sz="5400" b="1" dirty="0" smtClean="0">
                <a:solidFill>
                  <a:schemeClr val="tx1"/>
                </a:solidFill>
                <a:latin typeface="Times New Roman" panose="02020603050405020304" pitchFamily="18" charset="0"/>
                <a:cs typeface="Times New Roman" panose="02020603050405020304" pitchFamily="18" charset="0"/>
              </a:rPr>
              <a:t>Email</a:t>
            </a:r>
            <a:r>
              <a:rPr lang="ru-RU" sz="5400" dirty="0" smtClean="0">
                <a:solidFill>
                  <a:schemeClr val="tx1"/>
                </a:solidFill>
                <a:latin typeface="Times New Roman" panose="02020603050405020304" pitchFamily="18" charset="0"/>
                <a:cs typeface="Times New Roman" panose="02020603050405020304" pitchFamily="18" charset="0"/>
              </a:rPr>
              <a:t> </a:t>
            </a:r>
            <a:r>
              <a:rPr lang="ru-RU" sz="5400" dirty="0">
                <a:solidFill>
                  <a:schemeClr val="tx1"/>
                </a:solidFill>
                <a:latin typeface="Times New Roman" panose="02020603050405020304" pitchFamily="18" charset="0"/>
                <a:cs typeface="Times New Roman" panose="02020603050405020304" pitchFamily="18" charset="0"/>
              </a:rPr>
              <a:t>адреса заявителя</a:t>
            </a:r>
          </a:p>
          <a:p>
            <a:pPr marL="742950" indent="-742950">
              <a:buAutoNum type="arabicPeriod"/>
            </a:pPr>
            <a:endParaRPr lang="ru-RU" sz="5400" dirty="0">
              <a:solidFill>
                <a:schemeClr val="tx1"/>
              </a:solidFill>
              <a:latin typeface="Times New Roman" panose="02020603050405020304" pitchFamily="18" charset="0"/>
              <a:cs typeface="Times New Roman" panose="02020603050405020304" pitchFamily="18" charset="0"/>
            </a:endParaRPr>
          </a:p>
          <a:p>
            <a:pPr marL="742950" indent="-742950">
              <a:buAutoNum type="arabicPeriod"/>
            </a:pPr>
            <a:r>
              <a:rPr lang="ru-RU" sz="5400" dirty="0">
                <a:solidFill>
                  <a:schemeClr val="tx1"/>
                </a:solidFill>
                <a:latin typeface="Times New Roman" panose="02020603050405020304" pitchFamily="18" charset="0"/>
                <a:cs typeface="Times New Roman" panose="02020603050405020304" pitchFamily="18" charset="0"/>
              </a:rPr>
              <a:t>Не полностью указывается </a:t>
            </a:r>
            <a:r>
              <a:rPr lang="ru-RU" sz="5400" b="1" dirty="0">
                <a:solidFill>
                  <a:schemeClr val="tx1"/>
                </a:solidFill>
                <a:latin typeface="Times New Roman" panose="02020603050405020304" pitchFamily="18" charset="0"/>
                <a:cs typeface="Times New Roman" panose="02020603050405020304" pitchFamily="18" charset="0"/>
              </a:rPr>
              <a:t>стаж</a:t>
            </a:r>
            <a:r>
              <a:rPr lang="ru-RU" sz="5400" dirty="0">
                <a:solidFill>
                  <a:schemeClr val="tx1"/>
                </a:solidFill>
                <a:latin typeface="Times New Roman" panose="02020603050405020304" pitchFamily="18" charset="0"/>
                <a:cs typeface="Times New Roman" panose="02020603050405020304" pitchFamily="18" charset="0"/>
              </a:rPr>
              <a:t> во вкладке </a:t>
            </a:r>
            <a:r>
              <a:rPr lang="ru-RU" sz="5400" b="1" dirty="0">
                <a:solidFill>
                  <a:schemeClr val="tx1"/>
                </a:solidFill>
                <a:latin typeface="Times New Roman" panose="02020603050405020304" pitchFamily="18" charset="0"/>
                <a:cs typeface="Times New Roman" panose="02020603050405020304" pitchFamily="18" charset="0"/>
              </a:rPr>
              <a:t>«Сведения о стаже»</a:t>
            </a:r>
          </a:p>
          <a:p>
            <a:pPr marL="742950" indent="-742950">
              <a:buAutoNum type="arabicPeriod"/>
            </a:pP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10" name="Рисунок 9" descr="Изображение выглядит как снимок экрана&#10;&#10;Автоматически созданное описание">
            <a:extLst>
              <a:ext uri="{FF2B5EF4-FFF2-40B4-BE49-F238E27FC236}">
                <a16:creationId xmlns="" xmlns:a16="http://schemas.microsoft.com/office/drawing/2014/main" id="{47DF7464-34E7-476E-93E6-3BC596CDFE7E}"/>
              </a:ext>
            </a:extLst>
          </p:cNvPr>
          <p:cNvPicPr>
            <a:picLocks noChangeAspect="1"/>
          </p:cNvPicPr>
          <p:nvPr/>
        </p:nvPicPr>
        <p:blipFill>
          <a:blip r:embed="rId5"/>
          <a:stretch>
            <a:fillRect/>
          </a:stretch>
        </p:blipFill>
        <p:spPr>
          <a:xfrm>
            <a:off x="13001958" y="2645423"/>
            <a:ext cx="11345719" cy="8215865"/>
          </a:xfrm>
          <a:prstGeom prst="rect">
            <a:avLst/>
          </a:prstGeom>
        </p:spPr>
      </p:pic>
    </p:spTree>
    <p:extLst>
      <p:ext uri="{BB962C8B-B14F-4D97-AF65-F5344CB8AC3E}">
        <p14:creationId xmlns:p14="http://schemas.microsoft.com/office/powerpoint/2010/main" val="1039456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394525" y="0"/>
            <a:ext cx="23886124" cy="177800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926175" y="178529"/>
            <a:ext cx="22822825" cy="841834"/>
          </a:xfrm>
          <a:prstGeom prst="rect">
            <a:avLst/>
          </a:prstGeom>
        </p:spPr>
        <p:txBody>
          <a:bodyPr wrap="square">
            <a:spAutoFit/>
          </a:bodyPr>
          <a:lstStyle/>
          <a:p>
            <a:pPr lvl="0" algn="ctr">
              <a:lnSpc>
                <a:spcPct val="110000"/>
              </a:lnSpc>
              <a:buClr>
                <a:srgbClr val="FFFFFF"/>
              </a:buClr>
              <a:buSzPts val="4800"/>
            </a:pPr>
            <a:r>
              <a:rPr lang="ru-RU" sz="4800" b="1" dirty="0">
                <a:solidFill>
                  <a:srgbClr val="FFFFFF"/>
                </a:solidFill>
              </a:rPr>
              <a:t>1. Ошибки при заполнении и внесении информации по Специалисту</a:t>
            </a:r>
            <a:endParaRPr lang="ru-RU" sz="4800" b="1" dirty="0">
              <a:solidFill>
                <a:schemeClr val="lt1"/>
              </a:solidFill>
            </a:endParaRPr>
          </a:p>
        </p:txBody>
      </p:sp>
      <p:sp>
        <p:nvSpPr>
          <p:cNvPr id="13" name="Google Shape;125;p16"/>
          <p:cNvSpPr/>
          <p:nvPr/>
        </p:nvSpPr>
        <p:spPr>
          <a:xfrm>
            <a:off x="4928281" y="1956529"/>
            <a:ext cx="13512120" cy="141865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Times New Roman"/>
              <a:buNone/>
            </a:pPr>
            <a:r>
              <a:rPr lang="ru-RU" sz="7200" b="1" dirty="0">
                <a:latin typeface="Times New Roman"/>
                <a:ea typeface="Times New Roman"/>
                <a:cs typeface="Times New Roman"/>
                <a:sym typeface="Times New Roman"/>
              </a:rPr>
              <a:t>К чему это приводит</a:t>
            </a:r>
            <a:endParaRPr dirty="0"/>
          </a:p>
        </p:txBody>
      </p:sp>
      <p:sp>
        <p:nvSpPr>
          <p:cNvPr id="14" name="Google Shape;124;p16"/>
          <p:cNvSpPr/>
          <p:nvPr/>
        </p:nvSpPr>
        <p:spPr>
          <a:xfrm>
            <a:off x="74220" y="3447956"/>
            <a:ext cx="23674779" cy="7470527"/>
          </a:xfrm>
          <a:prstGeom prst="rect">
            <a:avLst/>
          </a:prstGeom>
          <a:noFill/>
          <a:ln>
            <a:noFill/>
          </a:ln>
        </p:spPr>
        <p:txBody>
          <a:bodyPr spcFirstLastPara="1" wrap="square" lIns="91425" tIns="45700" rIns="91425" bIns="45700" anchor="t" anchorCtr="0">
            <a:noAutofit/>
          </a:bodyPr>
          <a:lstStyle/>
          <a:p>
            <a:pPr marL="457200" marR="0" lvl="0" indent="-533400" algn="just" rtl="0">
              <a:lnSpc>
                <a:spcPct val="100000"/>
              </a:lnSpc>
              <a:spcBef>
                <a:spcPts val="0"/>
              </a:spcBef>
              <a:spcAft>
                <a:spcPts val="0"/>
              </a:spcAft>
              <a:buClr>
                <a:srgbClr val="000000"/>
              </a:buClr>
              <a:buSzPts val="4800"/>
              <a:buFont typeface="Times New Roman"/>
              <a:buAutoNum type="arabicPeriod"/>
            </a:pPr>
            <a:r>
              <a:rPr lang="ru-RU" sz="6000" dirty="0" smtClean="0">
                <a:latin typeface="Times New Roman"/>
                <a:ea typeface="Times New Roman"/>
                <a:cs typeface="Times New Roman"/>
                <a:sym typeface="Times New Roman"/>
              </a:rPr>
              <a:t> На </a:t>
            </a:r>
            <a:r>
              <a:rPr lang="ru-RU" sz="6000" dirty="0">
                <a:latin typeface="Times New Roman"/>
                <a:ea typeface="Times New Roman"/>
                <a:cs typeface="Times New Roman"/>
                <a:sym typeface="Times New Roman"/>
              </a:rPr>
              <a:t>сайте и в Уведомлении неверно отображается </a:t>
            </a:r>
            <a:r>
              <a:rPr lang="ru-RU" sz="6000" b="1" dirty="0">
                <a:latin typeface="Times New Roman"/>
                <a:ea typeface="Times New Roman"/>
                <a:cs typeface="Times New Roman"/>
                <a:sym typeface="Times New Roman"/>
              </a:rPr>
              <a:t>ФИО Заявителя и идентификационный номер</a:t>
            </a:r>
          </a:p>
          <a:p>
            <a:pPr marR="0" lvl="0" algn="just" rtl="0">
              <a:lnSpc>
                <a:spcPct val="100000"/>
              </a:lnSpc>
              <a:spcBef>
                <a:spcPts val="0"/>
              </a:spcBef>
              <a:spcAft>
                <a:spcPts val="0"/>
              </a:spcAft>
              <a:buClr>
                <a:srgbClr val="000000"/>
              </a:buClr>
              <a:buSzPts val="4800"/>
            </a:pPr>
            <a:endParaRPr sz="6000" dirty="0">
              <a:latin typeface="Times New Roman"/>
              <a:ea typeface="Times New Roman"/>
              <a:cs typeface="Times New Roman"/>
              <a:sym typeface="Times New Roman"/>
            </a:endParaRPr>
          </a:p>
          <a:p>
            <a:pPr marR="0" lvl="0" algn="just" rtl="0">
              <a:lnSpc>
                <a:spcPct val="100000"/>
              </a:lnSpc>
              <a:spcBef>
                <a:spcPts val="0"/>
              </a:spcBef>
              <a:spcAft>
                <a:spcPts val="0"/>
              </a:spcAft>
              <a:buSzPts val="4800"/>
            </a:pPr>
            <a:r>
              <a:rPr lang="ru-RU" sz="6000" dirty="0">
                <a:latin typeface="Times New Roman"/>
                <a:ea typeface="Times New Roman"/>
                <a:cs typeface="Times New Roman"/>
                <a:sym typeface="Times New Roman"/>
              </a:rPr>
              <a:t>2. Специалисты </a:t>
            </a:r>
            <a:r>
              <a:rPr lang="ru-RU" sz="6000" b="1" dirty="0">
                <a:latin typeface="Times New Roman"/>
                <a:ea typeface="Times New Roman"/>
                <a:cs typeface="Times New Roman"/>
                <a:sym typeface="Times New Roman"/>
              </a:rPr>
              <a:t>не получают</a:t>
            </a:r>
            <a:r>
              <a:rPr lang="ru-RU" sz="6000" dirty="0">
                <a:latin typeface="Times New Roman"/>
                <a:ea typeface="Times New Roman"/>
                <a:cs typeface="Times New Roman"/>
                <a:sym typeface="Times New Roman"/>
              </a:rPr>
              <a:t> в срок Уведомления</a:t>
            </a:r>
          </a:p>
          <a:p>
            <a:pPr marL="457200" marR="0" lvl="0" indent="-533400" algn="just" rtl="0">
              <a:lnSpc>
                <a:spcPct val="100000"/>
              </a:lnSpc>
              <a:spcBef>
                <a:spcPts val="0"/>
              </a:spcBef>
              <a:spcAft>
                <a:spcPts val="0"/>
              </a:spcAft>
              <a:buSzPts val="4800"/>
              <a:buFont typeface="Times New Roman"/>
              <a:buAutoNum type="arabicPeriod"/>
            </a:pPr>
            <a:endParaRPr sz="6000" dirty="0">
              <a:latin typeface="Times New Roman"/>
              <a:ea typeface="Times New Roman"/>
              <a:cs typeface="Times New Roman"/>
              <a:sym typeface="Times New Roman"/>
            </a:endParaRPr>
          </a:p>
          <a:p>
            <a:pPr marR="0" lvl="0" algn="just" rtl="0">
              <a:lnSpc>
                <a:spcPct val="100000"/>
              </a:lnSpc>
              <a:spcBef>
                <a:spcPts val="0"/>
              </a:spcBef>
              <a:spcAft>
                <a:spcPts val="0"/>
              </a:spcAft>
              <a:buSzPts val="4800"/>
            </a:pPr>
            <a:r>
              <a:rPr lang="ru-RU" sz="6000" dirty="0" smtClean="0">
                <a:latin typeface="Times New Roman"/>
                <a:ea typeface="Times New Roman"/>
                <a:cs typeface="Times New Roman"/>
                <a:sym typeface="Times New Roman"/>
              </a:rPr>
              <a:t>3. Направляются </a:t>
            </a:r>
            <a:r>
              <a:rPr lang="ru-RU" sz="6000" dirty="0">
                <a:latin typeface="Times New Roman"/>
                <a:ea typeface="Times New Roman"/>
                <a:cs typeface="Times New Roman"/>
                <a:sym typeface="Times New Roman"/>
              </a:rPr>
              <a:t>Уведомления на электронные адреса, которые </a:t>
            </a:r>
            <a:r>
              <a:rPr lang="ru-RU" sz="6000" b="1" dirty="0">
                <a:latin typeface="Times New Roman"/>
                <a:ea typeface="Times New Roman"/>
                <a:cs typeface="Times New Roman"/>
                <a:sym typeface="Times New Roman"/>
              </a:rPr>
              <a:t>не имеют право </a:t>
            </a:r>
            <a:r>
              <a:rPr lang="ru-RU" sz="6000" dirty="0">
                <a:latin typeface="Times New Roman"/>
                <a:ea typeface="Times New Roman"/>
                <a:cs typeface="Times New Roman"/>
                <a:sym typeface="Times New Roman"/>
              </a:rPr>
              <a:t>получать такого рода информацию</a:t>
            </a:r>
          </a:p>
          <a:p>
            <a:pPr marL="457200" marR="0" lvl="0" indent="-533400" algn="just" rtl="0">
              <a:lnSpc>
                <a:spcPct val="100000"/>
              </a:lnSpc>
              <a:spcBef>
                <a:spcPts val="0"/>
              </a:spcBef>
              <a:spcAft>
                <a:spcPts val="0"/>
              </a:spcAft>
              <a:buSzPts val="4800"/>
              <a:buFont typeface="Times New Roman"/>
              <a:buAutoNum type="arabicPeriod"/>
            </a:pPr>
            <a:endParaRPr sz="6000" dirty="0">
              <a:latin typeface="Times New Roman"/>
              <a:ea typeface="Times New Roman"/>
              <a:cs typeface="Times New Roman"/>
              <a:sym typeface="Times New Roman"/>
            </a:endParaRPr>
          </a:p>
          <a:p>
            <a:pPr marR="0" lvl="0" algn="just" rtl="0">
              <a:lnSpc>
                <a:spcPct val="100000"/>
              </a:lnSpc>
              <a:spcBef>
                <a:spcPts val="0"/>
              </a:spcBef>
              <a:spcAft>
                <a:spcPts val="0"/>
              </a:spcAft>
              <a:buSzPts val="4800"/>
            </a:pPr>
            <a:r>
              <a:rPr lang="ru-RU" sz="6000" dirty="0">
                <a:latin typeface="Times New Roman"/>
                <a:ea typeface="Times New Roman"/>
                <a:cs typeface="Times New Roman"/>
                <a:sym typeface="Times New Roman"/>
              </a:rPr>
              <a:t>4. В системе АИС НРС </a:t>
            </a:r>
            <a:r>
              <a:rPr lang="ru-RU" sz="6000" b="1" dirty="0">
                <a:latin typeface="Times New Roman"/>
                <a:ea typeface="Times New Roman"/>
                <a:cs typeface="Times New Roman"/>
                <a:sym typeface="Times New Roman"/>
              </a:rPr>
              <a:t>некорректно</a:t>
            </a:r>
            <a:r>
              <a:rPr lang="ru-RU" sz="6000" dirty="0">
                <a:latin typeface="Times New Roman"/>
                <a:ea typeface="Times New Roman"/>
                <a:cs typeface="Times New Roman"/>
                <a:sym typeface="Times New Roman"/>
              </a:rPr>
              <a:t> отображаются сведения о стаже</a:t>
            </a:r>
            <a:endParaRPr sz="60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797228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28075" y="18897"/>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386072"/>
            <a:ext cx="1275347" cy="1200299"/>
          </a:xfrm>
          <a:prstGeom prst="rect">
            <a:avLst/>
          </a:prstGeom>
          <a:noFill/>
          <a:ln>
            <a:noFill/>
          </a:ln>
        </p:spPr>
      </p:pic>
      <p:sp>
        <p:nvSpPr>
          <p:cNvPr id="2" name="Прямоугольник 1">
            <a:extLst>
              <a:ext uri="{FF2B5EF4-FFF2-40B4-BE49-F238E27FC236}">
                <a16:creationId xmlns:a16="http://schemas.microsoft.com/office/drawing/2014/main" xmlns="" id="{FA320410-3FF9-4539-8EE0-1625F2949856}"/>
              </a:ext>
            </a:extLst>
          </p:cNvPr>
          <p:cNvSpPr/>
          <p:nvPr/>
        </p:nvSpPr>
        <p:spPr>
          <a:xfrm>
            <a:off x="2507296" y="4333457"/>
            <a:ext cx="19871473" cy="5096588"/>
          </a:xfrm>
          <a:prstGeom prst="rect">
            <a:avLst/>
          </a:prstGeom>
        </p:spPr>
        <p:txBody>
          <a:bodyPr wrap="square">
            <a:spAutoFit/>
          </a:bodyPr>
          <a:lstStyle/>
          <a:p>
            <a:pPr algn="ctr">
              <a:lnSpc>
                <a:spcPct val="200000"/>
              </a:lnSpc>
              <a:buSzPts val="7200"/>
            </a:pPr>
            <a:r>
              <a:rPr lang="ru-RU" sz="8800" b="1" dirty="0">
                <a:latin typeface="Times New Roman"/>
                <a:cs typeface="Times New Roman"/>
                <a:sym typeface="Times New Roman"/>
              </a:rPr>
              <a:t>Ошибки при загрузке документов в АИС НРС</a:t>
            </a:r>
          </a:p>
        </p:txBody>
      </p:sp>
      <p:pic>
        <p:nvPicPr>
          <p:cNvPr id="11" name="Рисунок 10">
            <a:extLst>
              <a:ext uri="{FF2B5EF4-FFF2-40B4-BE49-F238E27FC236}">
                <a16:creationId xmlns:a16="http://schemas.microsoft.com/office/drawing/2014/main" xmlns="" id="{231C7398-8E41-4CEA-8E01-E7C51158EA01}"/>
              </a:ext>
            </a:extLst>
          </p:cNvPr>
          <p:cNvPicPr>
            <a:picLocks noChangeAspect="1"/>
          </p:cNvPicPr>
          <p:nvPr/>
        </p:nvPicPr>
        <p:blipFill>
          <a:blip r:embed="rId5"/>
          <a:stretch>
            <a:fillRect/>
          </a:stretch>
        </p:blipFill>
        <p:spPr>
          <a:xfrm>
            <a:off x="553303" y="356059"/>
            <a:ext cx="3907986" cy="2849867"/>
          </a:xfrm>
          <a:prstGeom prst="rect">
            <a:avLst/>
          </a:prstGeom>
        </p:spPr>
      </p:pic>
    </p:spTree>
    <p:extLst>
      <p:ext uri="{BB962C8B-B14F-4D97-AF65-F5344CB8AC3E}">
        <p14:creationId xmlns:p14="http://schemas.microsoft.com/office/powerpoint/2010/main" val="2337502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72641" y="0"/>
            <a:ext cx="24384000"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25235" y="0"/>
            <a:ext cx="23886124" cy="160765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5692924" y="388326"/>
            <a:ext cx="14698254" cy="830997"/>
          </a:xfrm>
          <a:prstGeom prst="rect">
            <a:avLst/>
          </a:prstGeom>
        </p:spPr>
        <p:txBody>
          <a:bodyPr wrap="none">
            <a:spAutoFit/>
          </a:bodyPr>
          <a:lstStyle/>
          <a:p>
            <a:r>
              <a:rPr lang="ru-RU" sz="4800" b="1" dirty="0">
                <a:solidFill>
                  <a:srgbClr val="FFFFFF"/>
                </a:solidFill>
              </a:rPr>
              <a:t>2. Ошибки при загрузке документов в АИС НРС</a:t>
            </a:r>
          </a:p>
        </p:txBody>
      </p:sp>
      <p:sp>
        <p:nvSpPr>
          <p:cNvPr id="13" name="Google Shape;141;p17"/>
          <p:cNvSpPr/>
          <p:nvPr/>
        </p:nvSpPr>
        <p:spPr>
          <a:xfrm>
            <a:off x="425235" y="2020044"/>
            <a:ext cx="23503500" cy="10107300"/>
          </a:xfrm>
          <a:prstGeom prst="rect">
            <a:avLst/>
          </a:prstGeom>
          <a:noFill/>
          <a:ln>
            <a:noFill/>
          </a:ln>
        </p:spPr>
        <p:txBody>
          <a:bodyPr spcFirstLastPara="1" wrap="square" lIns="91425" tIns="45700" rIns="91425" bIns="45700" anchor="t" anchorCtr="0">
            <a:noAutofit/>
          </a:bodyPr>
          <a:lstStyle/>
          <a:p>
            <a:pPr marL="457200" indent="-533400" algn="just">
              <a:buSzPts val="4800"/>
              <a:buFont typeface="Times New Roman"/>
              <a:buAutoNum type="arabicPeriod"/>
            </a:pPr>
            <a:r>
              <a:rPr lang="ru-RU" sz="6000" dirty="0">
                <a:latin typeface="Times New Roman"/>
                <a:cs typeface="Times New Roman"/>
                <a:sym typeface="Times New Roman"/>
              </a:rPr>
              <a:t>Внесение информации по специалистам, по которым ранее уже подавались документы - либо через систему АИС, либо на бумажном носителе</a:t>
            </a:r>
            <a:endParaRPr sz="6000" dirty="0">
              <a:latin typeface="Times New Roman"/>
              <a:cs typeface="Times New Roman"/>
              <a:sym typeface="Times New Roman"/>
            </a:endParaRPr>
          </a:p>
          <a:p>
            <a:pPr marL="457200" indent="-533400" algn="just">
              <a:buSzPts val="4800"/>
              <a:buFont typeface="Times New Roman"/>
              <a:buAutoNum type="arabicPeriod"/>
            </a:pPr>
            <a:r>
              <a:rPr lang="ru-RU" sz="6000" dirty="0">
                <a:latin typeface="Times New Roman"/>
                <a:cs typeface="Times New Roman"/>
                <a:sym typeface="Times New Roman"/>
              </a:rPr>
              <a:t>Внесение информации по специалистам для повторного рассмотрения документов</a:t>
            </a:r>
            <a:endParaRPr sz="6000" dirty="0">
              <a:latin typeface="Times New Roman"/>
              <a:cs typeface="Times New Roman"/>
              <a:sym typeface="Times New Roman"/>
            </a:endParaRPr>
          </a:p>
          <a:p>
            <a:pPr marL="457200" indent="-533400" algn="just">
              <a:buSzPts val="4800"/>
              <a:buFont typeface="Times New Roman"/>
              <a:buAutoNum type="arabicPeriod"/>
            </a:pPr>
            <a:r>
              <a:rPr lang="ru-RU" sz="6000" dirty="0">
                <a:latin typeface="Times New Roman"/>
                <a:cs typeface="Times New Roman"/>
                <a:sym typeface="Times New Roman"/>
              </a:rPr>
              <a:t>Загружаются не все страницы пакета документов</a:t>
            </a:r>
            <a:endParaRPr sz="6000" dirty="0">
              <a:latin typeface="Times New Roman"/>
              <a:cs typeface="Times New Roman"/>
              <a:sym typeface="Times New Roman"/>
            </a:endParaRPr>
          </a:p>
          <a:p>
            <a:pPr marL="457200" indent="-533400" algn="just">
              <a:buSzPts val="4800"/>
              <a:buFont typeface="Times New Roman"/>
              <a:buAutoNum type="arabicPeriod"/>
            </a:pPr>
            <a:r>
              <a:rPr lang="ru-RU" sz="6000" dirty="0">
                <a:latin typeface="Times New Roman"/>
                <a:cs typeface="Times New Roman"/>
                <a:sym typeface="Times New Roman"/>
              </a:rPr>
              <a:t>Проблемы с занесением информации иностранных граждан</a:t>
            </a:r>
            <a:endParaRPr sz="6000" dirty="0">
              <a:latin typeface="Times New Roman"/>
              <a:cs typeface="Times New Roman"/>
              <a:sym typeface="Times New Roman"/>
            </a:endParaRPr>
          </a:p>
          <a:p>
            <a:pPr marL="457200" indent="-533400" algn="just">
              <a:buSzPts val="4800"/>
              <a:buFont typeface="Times New Roman"/>
              <a:buAutoNum type="arabicPeriod"/>
            </a:pPr>
            <a:r>
              <a:rPr lang="ru-RU" sz="6000" dirty="0">
                <a:latin typeface="Times New Roman"/>
                <a:cs typeface="Times New Roman"/>
                <a:sym typeface="Times New Roman"/>
              </a:rPr>
              <a:t>Размер загружаемых файлов превышает допустимую норму</a:t>
            </a:r>
            <a:endParaRPr sz="6000" dirty="0">
              <a:latin typeface="Times New Roman"/>
              <a:cs typeface="Times New Roman"/>
              <a:sym typeface="Times New Roman"/>
            </a:endParaRPr>
          </a:p>
          <a:p>
            <a:pPr marL="457200" indent="-533400" algn="just">
              <a:buSzPts val="4800"/>
              <a:buFont typeface="Times New Roman"/>
              <a:buAutoNum type="arabicPeriod"/>
            </a:pPr>
            <a:r>
              <a:rPr lang="ru-RU" sz="6000" dirty="0">
                <a:latin typeface="Times New Roman"/>
                <a:cs typeface="Times New Roman"/>
                <a:sym typeface="Times New Roman"/>
              </a:rPr>
              <a:t>Загрузка документов, которые требует прикрепление файла  Электронно-цифровой подписи, без ключа подписи</a:t>
            </a:r>
            <a:endParaRPr sz="6000" dirty="0">
              <a:latin typeface="Times New Roman"/>
              <a:cs typeface="Times New Roman"/>
              <a:sym typeface="Times New Roman"/>
            </a:endParaRPr>
          </a:p>
          <a:p>
            <a:pPr marL="0" marR="0" lvl="0" indent="0" algn="just" rtl="0">
              <a:lnSpc>
                <a:spcPct val="100000"/>
              </a:lnSpc>
              <a:spcBef>
                <a:spcPts val="0"/>
              </a:spcBef>
              <a:spcAft>
                <a:spcPts val="0"/>
              </a:spcAft>
              <a:buClr>
                <a:srgbClr val="000000"/>
              </a:buClr>
              <a:buSzPts val="6000"/>
              <a:buFont typeface="Times New Roman"/>
              <a:buNone/>
            </a:pPr>
            <a:endParaRPr sz="6000" b="1"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808967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8" descr="image8.jpeg"/>
          <p:cNvPicPr preferRelativeResize="0"/>
          <p:nvPr/>
        </p:nvPicPr>
        <p:blipFill rotWithShape="1">
          <a:blip r:embed="rId3">
            <a:alphaModFix amt="53640"/>
          </a:blip>
          <a:srcRect/>
          <a:stretch/>
        </p:blipFill>
        <p:spPr>
          <a:xfrm>
            <a:off x="-1" y="18897"/>
            <a:ext cx="24311359" cy="13716003"/>
          </a:xfrm>
          <a:prstGeom prst="rect">
            <a:avLst/>
          </a:prstGeom>
          <a:noFill/>
          <a:ln>
            <a:noFill/>
          </a:ln>
        </p:spPr>
      </p:pic>
      <p:cxnSp>
        <p:nvCxnSpPr>
          <p:cNvPr id="322" name="Google Shape;322;p28"/>
          <p:cNvCxnSpPr/>
          <p:nvPr/>
        </p:nvCxnSpPr>
        <p:spPr>
          <a:xfrm>
            <a:off x="13811" y="13643202"/>
            <a:ext cx="24384000" cy="0"/>
          </a:xfrm>
          <a:prstGeom prst="straightConnector1">
            <a:avLst/>
          </a:prstGeom>
          <a:noFill/>
          <a:ln w="127000" cap="flat" cmpd="sng">
            <a:solidFill>
              <a:srgbClr val="7C41A1"/>
            </a:solidFill>
            <a:prstDash val="solid"/>
            <a:round/>
            <a:headEnd type="none" w="sm" len="sm"/>
            <a:tailEnd type="none" w="sm" len="sm"/>
          </a:ln>
          <a:effectLst>
            <a:outerShdw blurRad="50800" dist="25400" dir="5400000" rotWithShape="0">
              <a:srgbClr val="000000">
                <a:alpha val="49800"/>
              </a:srgbClr>
            </a:outerShdw>
          </a:effectLst>
        </p:spPr>
      </p:cxnSp>
      <p:sp>
        <p:nvSpPr>
          <p:cNvPr id="323" name="Google Shape;323;p28"/>
          <p:cNvSpPr txBox="1"/>
          <p:nvPr/>
        </p:nvSpPr>
        <p:spPr>
          <a:xfrm>
            <a:off x="3040378" y="6246149"/>
            <a:ext cx="144300" cy="1261500"/>
          </a:xfrm>
          <a:prstGeom prst="rect">
            <a:avLst/>
          </a:prstGeom>
          <a:noFill/>
          <a:ln>
            <a:noFill/>
          </a:ln>
        </p:spPr>
        <p:txBody>
          <a:bodyPr spcFirstLastPara="1" wrap="square" lIns="71425" tIns="71425" rIns="71425" bIns="71425" anchor="ctr" anchorCtr="0">
            <a:noAutofit/>
          </a:bodyPr>
          <a:lstStyle/>
          <a:p>
            <a:pPr marL="0" marR="0" lvl="0" indent="0" algn="l" rtl="0">
              <a:lnSpc>
                <a:spcPct val="110000"/>
              </a:lnSpc>
              <a:spcBef>
                <a:spcPts val="0"/>
              </a:spcBef>
              <a:spcAft>
                <a:spcPts val="0"/>
              </a:spcAft>
              <a:buClr>
                <a:srgbClr val="024B90"/>
              </a:buClr>
              <a:buSzPts val="6600"/>
              <a:buFont typeface="Arial"/>
              <a:buNone/>
            </a:pPr>
            <a:endParaRPr sz="6600" b="1" i="0" u="none" strike="noStrike" cap="none">
              <a:solidFill>
                <a:srgbClr val="024B90"/>
              </a:solidFill>
              <a:latin typeface="Arial"/>
              <a:ea typeface="Arial"/>
              <a:cs typeface="Arial"/>
              <a:sym typeface="Arial"/>
            </a:endParaRPr>
          </a:p>
        </p:txBody>
      </p:sp>
      <p:grpSp>
        <p:nvGrpSpPr>
          <p:cNvPr id="324" name="Google Shape;324;p28"/>
          <p:cNvGrpSpPr/>
          <p:nvPr/>
        </p:nvGrpSpPr>
        <p:grpSpPr>
          <a:xfrm>
            <a:off x="425235" y="0"/>
            <a:ext cx="23886124" cy="1607650"/>
            <a:chOff x="1082842" y="1179095"/>
            <a:chExt cx="20533064" cy="1260000"/>
          </a:xfrm>
        </p:grpSpPr>
        <p:sp>
          <p:nvSpPr>
            <p:cNvPr id="325" name="Google Shape;325;p28"/>
            <p:cNvSpPr/>
            <p:nvPr/>
          </p:nvSpPr>
          <p:spPr>
            <a:xfrm>
              <a:off x="1436706" y="1179095"/>
              <a:ext cx="20179200" cy="1260000"/>
            </a:xfrm>
            <a:prstGeom prst="rect">
              <a:avLst/>
            </a:prstGeom>
            <a:solidFill>
              <a:srgbClr val="024E94">
                <a:alpha val="6549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5400"/>
                <a:buFont typeface="Helvetica Neue"/>
                <a:buNone/>
              </a:pPr>
              <a:endParaRPr sz="5400" b="1" i="0" u="none" strike="noStrike" cap="none">
                <a:solidFill>
                  <a:srgbClr val="024B90"/>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sp>
          <p:nvSpPr>
            <p:cNvPr id="326" name="Google Shape;326;p28"/>
            <p:cNvSpPr/>
            <p:nvPr/>
          </p:nvSpPr>
          <p:spPr>
            <a:xfrm>
              <a:off x="1082842" y="1179095"/>
              <a:ext cx="354000" cy="1260000"/>
            </a:xfrm>
            <a:prstGeom prst="rect">
              <a:avLst/>
            </a:prstGeom>
            <a:solidFill>
              <a:srgbClr val="C0000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endParaRPr sz="1200" b="1" i="0" u="none" strike="noStrike" cap="none">
                <a:solidFill>
                  <a:srgbClr val="592F74"/>
                </a:solidFill>
                <a:latin typeface="Helvetica Neue Light"/>
                <a:ea typeface="Helvetica Neue Light"/>
                <a:cs typeface="Helvetica Neue Light"/>
                <a:sym typeface="Helvetica Neue Light"/>
              </a:endParaRPr>
            </a:p>
          </p:txBody>
        </p:sp>
      </p:grpSp>
      <p:sp>
        <p:nvSpPr>
          <p:cNvPr id="328" name="Google Shape;328;p28"/>
          <p:cNvSpPr/>
          <p:nvPr/>
        </p:nvSpPr>
        <p:spPr>
          <a:xfrm>
            <a:off x="9896" y="12515671"/>
            <a:ext cx="24374100" cy="1200300"/>
          </a:xfrm>
          <a:prstGeom prst="rect">
            <a:avLst/>
          </a:prstGeom>
          <a:solidFill>
            <a:srgbClr val="024B90">
              <a:alpha val="74900"/>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Helvetica Neue"/>
              <a:buNone/>
            </a:pPr>
            <a:endParaRPr sz="7200" b="1" i="0" u="none" strike="noStrike" cap="none">
              <a:solidFill>
                <a:schemeClr val="lt1"/>
              </a:solidFill>
              <a:latin typeface="Helvetica Neue Light"/>
              <a:ea typeface="Helvetica Neue Light"/>
              <a:cs typeface="Helvetica Neue Light"/>
              <a:sym typeface="Helvetica Neue Light"/>
            </a:endParaRPr>
          </a:p>
        </p:txBody>
      </p:sp>
      <p:pic>
        <p:nvPicPr>
          <p:cNvPr id="329" name="Google Shape;329;p28" descr="image1.png"/>
          <p:cNvPicPr preferRelativeResize="0"/>
          <p:nvPr/>
        </p:nvPicPr>
        <p:blipFill rotWithShape="1">
          <a:blip r:embed="rId4">
            <a:alphaModFix/>
          </a:blip>
          <a:srcRect/>
          <a:stretch/>
        </p:blipFill>
        <p:spPr>
          <a:xfrm>
            <a:off x="11526252" y="12676270"/>
            <a:ext cx="1275347" cy="910101"/>
          </a:xfrm>
          <a:prstGeom prst="rect">
            <a:avLst/>
          </a:prstGeom>
          <a:noFill/>
          <a:ln>
            <a:noFill/>
          </a:ln>
        </p:spPr>
      </p:pic>
      <p:sp>
        <p:nvSpPr>
          <p:cNvPr id="3" name="Прямоугольник 2"/>
          <p:cNvSpPr/>
          <p:nvPr/>
        </p:nvSpPr>
        <p:spPr>
          <a:xfrm>
            <a:off x="5692924" y="388326"/>
            <a:ext cx="14597266" cy="830997"/>
          </a:xfrm>
          <a:prstGeom prst="rect">
            <a:avLst/>
          </a:prstGeom>
        </p:spPr>
        <p:txBody>
          <a:bodyPr wrap="none">
            <a:spAutoFit/>
          </a:bodyPr>
          <a:lstStyle/>
          <a:p>
            <a:r>
              <a:rPr lang="ru-RU" sz="4800" b="1" dirty="0">
                <a:solidFill>
                  <a:srgbClr val="FFFFFF"/>
                </a:solidFill>
              </a:rPr>
              <a:t>2. Ошибки при загрузке документов в АИС НРС</a:t>
            </a:r>
          </a:p>
        </p:txBody>
      </p:sp>
      <p:sp>
        <p:nvSpPr>
          <p:cNvPr id="2" name="Прямоугольник 1"/>
          <p:cNvSpPr/>
          <p:nvPr/>
        </p:nvSpPr>
        <p:spPr>
          <a:xfrm>
            <a:off x="6501639" y="1995976"/>
            <a:ext cx="8872942" cy="1200329"/>
          </a:xfrm>
          <a:prstGeom prst="rect">
            <a:avLst/>
          </a:prstGeom>
        </p:spPr>
        <p:txBody>
          <a:bodyPr wrap="none">
            <a:spAutoFit/>
          </a:bodyPr>
          <a:lstStyle/>
          <a:p>
            <a:pPr lvl="0" algn="ctr">
              <a:buSzPts val="7200"/>
            </a:pPr>
            <a:r>
              <a:rPr lang="ru-RU" sz="7200" b="1" dirty="0">
                <a:latin typeface="Times New Roman"/>
                <a:ea typeface="Times New Roman"/>
                <a:cs typeface="Times New Roman"/>
                <a:sym typeface="Times New Roman"/>
              </a:rPr>
              <a:t>К чему это приводит</a:t>
            </a:r>
            <a:endParaRPr lang="ru-RU" sz="7200" dirty="0"/>
          </a:p>
        </p:txBody>
      </p:sp>
      <p:sp>
        <p:nvSpPr>
          <p:cNvPr id="15" name="Google Shape;158;p18"/>
          <p:cNvSpPr/>
          <p:nvPr/>
        </p:nvSpPr>
        <p:spPr>
          <a:xfrm>
            <a:off x="5065008" y="7982587"/>
            <a:ext cx="3418500" cy="3460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 name="Google Shape;160;p18"/>
          <p:cNvSpPr/>
          <p:nvPr/>
        </p:nvSpPr>
        <p:spPr>
          <a:xfrm>
            <a:off x="6445158" y="8063972"/>
            <a:ext cx="658200" cy="1620900"/>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p:txBody>
      </p:sp>
      <p:sp>
        <p:nvSpPr>
          <p:cNvPr id="17" name="Google Shape;159;p18"/>
          <p:cNvSpPr/>
          <p:nvPr/>
        </p:nvSpPr>
        <p:spPr>
          <a:xfrm rot="6282460">
            <a:off x="7165258" y="8894129"/>
            <a:ext cx="658166" cy="1879902"/>
          </a:xfrm>
          <a:prstGeom prst="upArrow">
            <a:avLst>
              <a:gd name="adj1" fmla="val 50000"/>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p:txBody>
      </p:sp>
      <p:sp>
        <p:nvSpPr>
          <p:cNvPr id="18" name="Google Shape;161;p18"/>
          <p:cNvSpPr/>
          <p:nvPr/>
        </p:nvSpPr>
        <p:spPr>
          <a:xfrm>
            <a:off x="15082465" y="7680355"/>
            <a:ext cx="3567000" cy="3316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p18"/>
          <p:cNvSpPr/>
          <p:nvPr/>
        </p:nvSpPr>
        <p:spPr>
          <a:xfrm>
            <a:off x="15581365" y="9045650"/>
            <a:ext cx="2569200" cy="701394"/>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Прямоугольник 3"/>
          <p:cNvSpPr/>
          <p:nvPr/>
        </p:nvSpPr>
        <p:spPr>
          <a:xfrm>
            <a:off x="4344505" y="4879043"/>
            <a:ext cx="5161437" cy="2800767"/>
          </a:xfrm>
          <a:prstGeom prst="rect">
            <a:avLst/>
          </a:prstGeom>
        </p:spPr>
        <p:txBody>
          <a:bodyPr wrap="square">
            <a:spAutoFit/>
          </a:bodyPr>
          <a:lstStyle/>
          <a:p>
            <a:pPr lvl="0" algn="just">
              <a:buSzPts val="6000"/>
            </a:pPr>
            <a:endParaRPr lang="ru-RU" sz="4400" b="1" dirty="0">
              <a:latin typeface="Times New Roman"/>
              <a:ea typeface="Times New Roman"/>
              <a:cs typeface="Times New Roman"/>
              <a:sym typeface="Times New Roman"/>
            </a:endParaRPr>
          </a:p>
          <a:p>
            <a:pPr lvl="0" algn="ctr">
              <a:buSzPts val="6000"/>
            </a:pPr>
            <a:r>
              <a:rPr lang="ru-RU" sz="4400" b="1" dirty="0">
                <a:latin typeface="Times New Roman"/>
                <a:ea typeface="Times New Roman"/>
                <a:cs typeface="Times New Roman"/>
                <a:sym typeface="Times New Roman"/>
              </a:rPr>
              <a:t>увеличение сроков рассмотрения документов</a:t>
            </a:r>
          </a:p>
        </p:txBody>
      </p:sp>
      <p:sp>
        <p:nvSpPr>
          <p:cNvPr id="8" name="Стрелка: вправо 7">
            <a:extLst>
              <a:ext uri="{FF2B5EF4-FFF2-40B4-BE49-F238E27FC236}">
                <a16:creationId xmlns="" xmlns:a16="http://schemas.microsoft.com/office/drawing/2014/main" id="{68D929B6-6BB6-4000-B290-A81EF80B15B1}"/>
              </a:ext>
            </a:extLst>
          </p:cNvPr>
          <p:cNvSpPr/>
          <p:nvPr/>
        </p:nvSpPr>
        <p:spPr>
          <a:xfrm rot="8129441">
            <a:off x="6928366" y="4245894"/>
            <a:ext cx="1308152" cy="544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 xmlns:a16="http://schemas.microsoft.com/office/drawing/2014/main" id="{C0C22E74-B412-47BF-A809-DF56476BAF65}"/>
              </a:ext>
            </a:extLst>
          </p:cNvPr>
          <p:cNvSpPr/>
          <p:nvPr/>
        </p:nvSpPr>
        <p:spPr>
          <a:xfrm rot="10800000" flipV="1">
            <a:off x="14104626" y="5198759"/>
            <a:ext cx="5954755" cy="2123658"/>
          </a:xfrm>
          <a:prstGeom prst="rect">
            <a:avLst/>
          </a:prstGeom>
        </p:spPr>
        <p:txBody>
          <a:bodyPr wrap="square">
            <a:spAutoFit/>
          </a:bodyPr>
          <a:lstStyle/>
          <a:p>
            <a:pPr lvl="0" algn="just">
              <a:buSzPts val="6000"/>
            </a:pPr>
            <a:endParaRPr lang="ru-RU" sz="4400" b="1" dirty="0">
              <a:latin typeface="Times New Roman"/>
              <a:cs typeface="Times New Roman"/>
              <a:sym typeface="Times New Roman"/>
            </a:endParaRPr>
          </a:p>
          <a:p>
            <a:pPr lvl="0" algn="ctr">
              <a:buSzPts val="6000"/>
            </a:pPr>
            <a:r>
              <a:rPr lang="ru-RU" sz="4400" b="1" dirty="0">
                <a:latin typeface="Times New Roman"/>
                <a:cs typeface="Times New Roman"/>
                <a:sym typeface="Times New Roman"/>
              </a:rPr>
              <a:t>отказ во включении сведений в НРС </a:t>
            </a:r>
          </a:p>
        </p:txBody>
      </p:sp>
      <p:sp>
        <p:nvSpPr>
          <p:cNvPr id="24" name="Стрелка: вправо 7">
            <a:extLst>
              <a:ext uri="{FF2B5EF4-FFF2-40B4-BE49-F238E27FC236}">
                <a16:creationId xmlns="" xmlns:a16="http://schemas.microsoft.com/office/drawing/2014/main" id="{68D929B6-6BB6-4000-B290-A81EF80B15B1}"/>
              </a:ext>
            </a:extLst>
          </p:cNvPr>
          <p:cNvSpPr/>
          <p:nvPr/>
        </p:nvSpPr>
        <p:spPr>
          <a:xfrm rot="2730894">
            <a:off x="14510809" y="4113835"/>
            <a:ext cx="1308152" cy="544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9783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1255</Words>
  <Application>Microsoft Office PowerPoint</Application>
  <PresentationFormat>Произвольный</PresentationFormat>
  <Paragraphs>341</Paragraphs>
  <Slides>25</Slides>
  <Notes>25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Calibri</vt:lpstr>
      <vt:lpstr>Helvetica Neue</vt:lpstr>
      <vt:lpstr>Helvetica Neue Light</vt:lpstr>
      <vt:lpstr>Times New Roman</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Одинокова Лариса Юрьевна</dc:creator>
  <cp:lastModifiedBy>Одинокова Лариса Юрьевна</cp:lastModifiedBy>
  <cp:revision>173</cp:revision>
  <dcterms:modified xsi:type="dcterms:W3CDTF">2020-05-04T18:20:50Z</dcterms:modified>
</cp:coreProperties>
</file>