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72" r:id="rId5"/>
    <p:sldId id="273" r:id="rId6"/>
    <p:sldId id="276" r:id="rId7"/>
    <p:sldId id="297" r:id="rId8"/>
    <p:sldId id="296" r:id="rId9"/>
    <p:sldId id="277" r:id="rId10"/>
    <p:sldId id="284" r:id="rId11"/>
    <p:sldId id="278" r:id="rId12"/>
    <p:sldId id="279" r:id="rId13"/>
    <p:sldId id="298" r:id="rId14"/>
    <p:sldId id="293" r:id="rId15"/>
    <p:sldId id="294" r:id="rId16"/>
    <p:sldId id="295" r:id="rId17"/>
    <p:sldId id="299" r:id="rId18"/>
    <p:sldId id="280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8" autoAdjust="0"/>
  </p:normalViewPr>
  <p:slideViewPr>
    <p:cSldViewPr>
      <p:cViewPr varScale="1">
        <p:scale>
          <a:sx n="73" d="100"/>
          <a:sy n="73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02606-C246-4243-82CA-69A0585989DF}" type="doc">
      <dgm:prSet loTypeId="urn:microsoft.com/office/officeart/2005/8/layout/default#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2A076C9-87F5-4C82-B5E0-C6592EE0C83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baseline="0" dirty="0" smtClean="0">
              <a:solidFill>
                <a:schemeClr val="tx1"/>
              </a:solidFill>
            </a:rPr>
            <a:t>3) </a:t>
          </a:r>
          <a:r>
            <a:rPr lang="ru-RU" b="0" i="0" baseline="0" dirty="0">
              <a:solidFill>
                <a:schemeClr val="tx1"/>
              </a:solidFill>
            </a:rPr>
            <a:t>отказы в связи с отсутствием разрешения на работу</a:t>
          </a:r>
        </a:p>
      </dgm:t>
    </dgm:pt>
    <dgm:pt modelId="{5284364C-D53E-4313-8AD9-4A404DFE02F0}" type="parTrans" cxnId="{811A3142-7E57-45A5-B702-461452744F29}">
      <dgm:prSet/>
      <dgm:spPr/>
      <dgm:t>
        <a:bodyPr/>
        <a:lstStyle/>
        <a:p>
          <a:endParaRPr lang="ru-RU"/>
        </a:p>
      </dgm:t>
    </dgm:pt>
    <dgm:pt modelId="{5A19EF95-A98A-4208-8B89-24D9EDC0C2A2}" type="sibTrans" cxnId="{811A3142-7E57-45A5-B702-461452744F29}">
      <dgm:prSet/>
      <dgm:spPr/>
      <dgm:t>
        <a:bodyPr/>
        <a:lstStyle/>
        <a:p>
          <a:endParaRPr lang="ru-RU"/>
        </a:p>
      </dgm:t>
    </dgm:pt>
    <dgm:pt modelId="{C9A71E3B-6EDA-4858-B969-74B699C03E2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baseline="0" dirty="0" smtClean="0"/>
            <a:t>1) </a:t>
          </a:r>
          <a:r>
            <a:rPr lang="ru-RU" b="0" i="0" baseline="0" dirty="0"/>
            <a:t>отказы в связи с отсутствием надлежащего образования</a:t>
          </a:r>
        </a:p>
      </dgm:t>
    </dgm:pt>
    <dgm:pt modelId="{D08F765C-494A-46DB-97B5-DBE876D1920F}" type="parTrans" cxnId="{CABA7B6A-D7BF-430E-B6F0-7893DD2C2DD8}">
      <dgm:prSet/>
      <dgm:spPr/>
      <dgm:t>
        <a:bodyPr/>
        <a:lstStyle/>
        <a:p>
          <a:endParaRPr lang="ru-RU"/>
        </a:p>
      </dgm:t>
    </dgm:pt>
    <dgm:pt modelId="{CB35469B-D985-46D7-BE96-946691F9184D}" type="sibTrans" cxnId="{CABA7B6A-D7BF-430E-B6F0-7893DD2C2DD8}">
      <dgm:prSet/>
      <dgm:spPr/>
      <dgm:t>
        <a:bodyPr/>
        <a:lstStyle/>
        <a:p>
          <a:endParaRPr lang="ru-RU"/>
        </a:p>
      </dgm:t>
    </dgm:pt>
    <dgm:pt modelId="{16E78768-0302-42AE-A142-D07B004A92F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baseline="0" dirty="0" smtClean="0"/>
            <a:t>2) </a:t>
          </a:r>
          <a:r>
            <a:rPr lang="ru-RU" b="0" i="0" baseline="0" dirty="0"/>
            <a:t>отказы в связи с отсутствием стажа работы</a:t>
          </a:r>
        </a:p>
        <a:p>
          <a:pPr rtl="0"/>
          <a:endParaRPr lang="ru-RU" b="0" i="0" baseline="0" dirty="0"/>
        </a:p>
      </dgm:t>
    </dgm:pt>
    <dgm:pt modelId="{DE869C97-98A3-48C6-99A0-A952C5A9BCF2}" type="parTrans" cxnId="{000D2F11-CE4F-400E-99BD-C3621DDB9D07}">
      <dgm:prSet/>
      <dgm:spPr/>
      <dgm:t>
        <a:bodyPr/>
        <a:lstStyle/>
        <a:p>
          <a:endParaRPr lang="ru-RU"/>
        </a:p>
      </dgm:t>
    </dgm:pt>
    <dgm:pt modelId="{CF6AB015-21C0-4FFE-A8E6-B475B7792D60}" type="sibTrans" cxnId="{000D2F11-CE4F-400E-99BD-C3621DDB9D07}">
      <dgm:prSet/>
      <dgm:spPr/>
      <dgm:t>
        <a:bodyPr/>
        <a:lstStyle/>
        <a:p>
          <a:endParaRPr lang="ru-RU"/>
        </a:p>
      </dgm:t>
    </dgm:pt>
    <dgm:pt modelId="{8E863758-523A-4C1F-8D5A-A4ADD40D4710}" type="pres">
      <dgm:prSet presAssocID="{91902606-C246-4243-82CA-69A0585989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0FA40-BFD5-4EFD-9D5B-85B44B5D2C67}" type="pres">
      <dgm:prSet presAssocID="{62A076C9-87F5-4C82-B5E0-C6592EE0C83F}" presName="node" presStyleLbl="node1" presStyleIdx="0" presStyleCnt="3" custLinFactX="100000" custLinFactNeighborX="119504" custLinFactNeighborY="-5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D4CAA-1E35-442C-A159-CC87F600BB2E}" type="pres">
      <dgm:prSet presAssocID="{5A19EF95-A98A-4208-8B89-24D9EDC0C2A2}" presName="sibTrans" presStyleCnt="0"/>
      <dgm:spPr/>
    </dgm:pt>
    <dgm:pt modelId="{03E1A425-3F70-4D89-B267-1E02A96AAF8E}" type="pres">
      <dgm:prSet presAssocID="{C9A71E3B-6EDA-4858-B969-74B699C03E28}" presName="node" presStyleLbl="node1" presStyleIdx="1" presStyleCnt="3" custLinFactX="-7355" custLinFactNeighborX="-100000" custLinFactNeighborY="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46C1A-6456-4293-94D0-08C0F9FF278B}" type="pres">
      <dgm:prSet presAssocID="{CB35469B-D985-46D7-BE96-946691F9184D}" presName="sibTrans" presStyleCnt="0"/>
      <dgm:spPr/>
    </dgm:pt>
    <dgm:pt modelId="{A9638D19-622C-4DEF-A558-BA8CE9FCD6DE}" type="pres">
      <dgm:prSet presAssocID="{16E78768-0302-42AE-A142-D07B004A92FE}" presName="node" presStyleLbl="node1" presStyleIdx="2" presStyleCnt="3" custLinFactX="-8298" custLinFactNeighborX="-100000" custLinFactNeighborY="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C7071-58DB-4A64-A347-B0A859C8F1FA}" type="presOf" srcId="{62A076C9-87F5-4C82-B5E0-C6592EE0C83F}" destId="{B0E0FA40-BFD5-4EFD-9D5B-85B44B5D2C67}" srcOrd="0" destOrd="0" presId="urn:microsoft.com/office/officeart/2005/8/layout/default#1"/>
    <dgm:cxn modelId="{CABA7B6A-D7BF-430E-B6F0-7893DD2C2DD8}" srcId="{91902606-C246-4243-82CA-69A0585989DF}" destId="{C9A71E3B-6EDA-4858-B969-74B699C03E28}" srcOrd="1" destOrd="0" parTransId="{D08F765C-494A-46DB-97B5-DBE876D1920F}" sibTransId="{CB35469B-D985-46D7-BE96-946691F9184D}"/>
    <dgm:cxn modelId="{811A3142-7E57-45A5-B702-461452744F29}" srcId="{91902606-C246-4243-82CA-69A0585989DF}" destId="{62A076C9-87F5-4C82-B5E0-C6592EE0C83F}" srcOrd="0" destOrd="0" parTransId="{5284364C-D53E-4313-8AD9-4A404DFE02F0}" sibTransId="{5A19EF95-A98A-4208-8B89-24D9EDC0C2A2}"/>
    <dgm:cxn modelId="{08A12561-1CFD-429E-8A63-715EA903BEE0}" type="presOf" srcId="{16E78768-0302-42AE-A142-D07B004A92FE}" destId="{A9638D19-622C-4DEF-A558-BA8CE9FCD6DE}" srcOrd="0" destOrd="0" presId="urn:microsoft.com/office/officeart/2005/8/layout/default#1"/>
    <dgm:cxn modelId="{B926ABBE-E7C2-49B4-8269-DF148690D84E}" type="presOf" srcId="{C9A71E3B-6EDA-4858-B969-74B699C03E28}" destId="{03E1A425-3F70-4D89-B267-1E02A96AAF8E}" srcOrd="0" destOrd="0" presId="urn:microsoft.com/office/officeart/2005/8/layout/default#1"/>
    <dgm:cxn modelId="{8D865C33-D5CC-42DC-9263-6D7E4E99D097}" type="presOf" srcId="{91902606-C246-4243-82CA-69A0585989DF}" destId="{8E863758-523A-4C1F-8D5A-A4ADD40D4710}" srcOrd="0" destOrd="0" presId="urn:microsoft.com/office/officeart/2005/8/layout/default#1"/>
    <dgm:cxn modelId="{000D2F11-CE4F-400E-99BD-C3621DDB9D07}" srcId="{91902606-C246-4243-82CA-69A0585989DF}" destId="{16E78768-0302-42AE-A142-D07B004A92FE}" srcOrd="2" destOrd="0" parTransId="{DE869C97-98A3-48C6-99A0-A952C5A9BCF2}" sibTransId="{CF6AB015-21C0-4FFE-A8E6-B475B7792D60}"/>
    <dgm:cxn modelId="{942A0843-7E86-44BA-A5BF-008D0B53CA71}" type="presParOf" srcId="{8E863758-523A-4C1F-8D5A-A4ADD40D4710}" destId="{B0E0FA40-BFD5-4EFD-9D5B-85B44B5D2C67}" srcOrd="0" destOrd="0" presId="urn:microsoft.com/office/officeart/2005/8/layout/default#1"/>
    <dgm:cxn modelId="{932B8E80-F581-4875-90BF-D920E6CF9784}" type="presParOf" srcId="{8E863758-523A-4C1F-8D5A-A4ADD40D4710}" destId="{100D4CAA-1E35-442C-A159-CC87F600BB2E}" srcOrd="1" destOrd="0" presId="urn:microsoft.com/office/officeart/2005/8/layout/default#1"/>
    <dgm:cxn modelId="{EC3CD4FF-DAED-4E5C-A909-27A1560AF74F}" type="presParOf" srcId="{8E863758-523A-4C1F-8D5A-A4ADD40D4710}" destId="{03E1A425-3F70-4D89-B267-1E02A96AAF8E}" srcOrd="2" destOrd="0" presId="urn:microsoft.com/office/officeart/2005/8/layout/default#1"/>
    <dgm:cxn modelId="{861E519A-ED1C-4606-8DC1-E449A16E760C}" type="presParOf" srcId="{8E863758-523A-4C1F-8D5A-A4ADD40D4710}" destId="{04046C1A-6456-4293-94D0-08C0F9FF278B}" srcOrd="3" destOrd="0" presId="urn:microsoft.com/office/officeart/2005/8/layout/default#1"/>
    <dgm:cxn modelId="{B9A4A1FE-7584-4B32-BC2F-BD3717BC0C70}" type="presParOf" srcId="{8E863758-523A-4C1F-8D5A-A4ADD40D4710}" destId="{A9638D19-622C-4DEF-A558-BA8CE9FCD6D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E9878A-9BF5-46F3-B7F7-085F680B9BE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9FA9A0E-115D-463B-9C40-B3441A6063F2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В августе 2018 года физическому лицу было отказано во включении сведений в НРС по причине несоответствия требованию о наличии инженерного стажа не менее чем три года. У заявителя имелся стаж, однако он получен до диплома о высшем образовании (06.2016). 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Пресненский районный суд, рассмотрев административное дело относительно исчисления инженерного стажа, поддержал правильность исчисления такого стажа только после получения диплома о высшем образовании (решение от 21.08.2019, по делу № 02а-0463/2019)</a:t>
          </a:r>
        </a:p>
        <a:p>
          <a:pPr lvl="0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4CD5BA59-F25E-41F7-BD24-ACBCDA53C2D0}" type="parTrans" cxnId="{FDF87BFC-FA09-4AEE-A772-A53BA820988C}">
      <dgm:prSet/>
      <dgm:spPr/>
      <dgm:t>
        <a:bodyPr/>
        <a:lstStyle/>
        <a:p>
          <a:endParaRPr lang="ru-RU"/>
        </a:p>
      </dgm:t>
    </dgm:pt>
    <dgm:pt modelId="{F146B5A0-1197-41B3-B3D6-4E4E6C9CE49E}" type="sibTrans" cxnId="{FDF87BFC-FA09-4AEE-A772-A53BA820988C}">
      <dgm:prSet/>
      <dgm:spPr/>
      <dgm:t>
        <a:bodyPr/>
        <a:lstStyle/>
        <a:p>
          <a:endParaRPr lang="ru-RU"/>
        </a:p>
      </dgm:t>
    </dgm:pt>
    <dgm:pt modelId="{19217583-560B-4B03-B66E-8D23C80013D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Согласно письмам Министерства труда и социальной защиты Российской Федерации от 10 апреля 2017 года № 14-0/10/В-2727 и от 30 мая 2018 года № 14-2/13-441 общий трудовой стаж по профессии, специальности или направлению подготовки в области строительства может исчисляться с момента начала трудовой деятельности, в том числе при приобретении рабочей профессии.</a:t>
          </a:r>
        </a:p>
      </dgm:t>
    </dgm:pt>
    <dgm:pt modelId="{80409175-90E4-440D-B5A3-D8C806410DF6}" type="parTrans" cxnId="{8B3D8F91-57A4-4F88-97E7-B6AE3673E8FE}">
      <dgm:prSet/>
      <dgm:spPr/>
      <dgm:t>
        <a:bodyPr/>
        <a:lstStyle/>
        <a:p>
          <a:endParaRPr lang="ru-RU"/>
        </a:p>
      </dgm:t>
    </dgm:pt>
    <dgm:pt modelId="{A6D8D01D-B793-4416-98BB-62A2DB917232}" type="sibTrans" cxnId="{8B3D8F91-57A4-4F88-97E7-B6AE3673E8FE}">
      <dgm:prSet/>
      <dgm:spPr/>
      <dgm:t>
        <a:bodyPr/>
        <a:lstStyle/>
        <a:p>
          <a:endParaRPr lang="ru-RU"/>
        </a:p>
      </dgm:t>
    </dgm:pt>
    <dgm:pt modelId="{88CFBC55-710F-4B81-B3E8-F5CE2F2FBCD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Стаж работы на инженерных должностях является одним из видов специального трудового стажа. Трудовое законодательство не определяет понятия «стаж работы по специальности» и порядок его исчисления.</a:t>
          </a:r>
        </a:p>
      </dgm:t>
    </dgm:pt>
    <dgm:pt modelId="{D0AFE708-8903-49F5-8A30-66414009AA54}" type="parTrans" cxnId="{7982B896-8515-429A-8B8D-0D6FBEEF3D0B}">
      <dgm:prSet/>
      <dgm:spPr/>
      <dgm:t>
        <a:bodyPr/>
        <a:lstStyle/>
        <a:p>
          <a:endParaRPr lang="ru-RU"/>
        </a:p>
      </dgm:t>
    </dgm:pt>
    <dgm:pt modelId="{793C7E81-6159-4684-BBB0-D580FAB2AA45}" type="sibTrans" cxnId="{7982B896-8515-429A-8B8D-0D6FBEEF3D0B}">
      <dgm:prSet/>
      <dgm:spPr/>
      <dgm:t>
        <a:bodyPr/>
        <a:lstStyle/>
        <a:p>
          <a:endParaRPr lang="ru-RU"/>
        </a:p>
      </dgm:t>
    </dgm:pt>
    <dgm:pt modelId="{A7865F16-10DD-45F0-8316-251536140A2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Специальный трудовой стаж имеет юридическое значение лишь в случаях, установленных законодательством. Порядок исчисления специального стажа определяется соответствующими нормативными актами (например, для адвокатов, федеральных судей).</a:t>
          </a:r>
        </a:p>
      </dgm:t>
    </dgm:pt>
    <dgm:pt modelId="{639D1441-F70E-4BBF-93FF-3B83D09BAC29}" type="parTrans" cxnId="{6836AD17-CFD7-4386-B366-06EE6365F920}">
      <dgm:prSet/>
      <dgm:spPr/>
      <dgm:t>
        <a:bodyPr/>
        <a:lstStyle/>
        <a:p>
          <a:endParaRPr lang="ru-RU"/>
        </a:p>
      </dgm:t>
    </dgm:pt>
    <dgm:pt modelId="{D016EE08-3A2E-4B42-89FE-ABCC3B7F1F7F}" type="sibTrans" cxnId="{6836AD17-CFD7-4386-B366-06EE6365F920}">
      <dgm:prSet/>
      <dgm:spPr/>
      <dgm:t>
        <a:bodyPr/>
        <a:lstStyle/>
        <a:p>
          <a:endParaRPr lang="ru-RU"/>
        </a:p>
      </dgm:t>
    </dgm:pt>
    <dgm:pt modelId="{19000747-96AA-4E85-95BC-81136259E85F}" type="pres">
      <dgm:prSet presAssocID="{CEE9878A-9BF5-46F3-B7F7-085F680B9B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876AF8-881F-4081-A0C9-A7404A417EAD}" type="pres">
      <dgm:prSet presAssocID="{19217583-560B-4B03-B66E-8D23C80013D1}" presName="boxAndChildren" presStyleCnt="0"/>
      <dgm:spPr/>
    </dgm:pt>
    <dgm:pt modelId="{AC4005E9-F71C-4F95-8106-257BDA704EB5}" type="pres">
      <dgm:prSet presAssocID="{19217583-560B-4B03-B66E-8D23C80013D1}" presName="parentTextBox" presStyleLbl="node1" presStyleIdx="0" presStyleCnt="2"/>
      <dgm:spPr/>
      <dgm:t>
        <a:bodyPr/>
        <a:lstStyle/>
        <a:p>
          <a:endParaRPr lang="ru-RU"/>
        </a:p>
      </dgm:t>
    </dgm:pt>
    <dgm:pt modelId="{B73808EE-B337-4CD8-9E4C-59A4E2B25F5C}" type="pres">
      <dgm:prSet presAssocID="{19217583-560B-4B03-B66E-8D23C80013D1}" presName="entireBox" presStyleLbl="node1" presStyleIdx="0" presStyleCnt="2" custScaleY="109769"/>
      <dgm:spPr/>
      <dgm:t>
        <a:bodyPr/>
        <a:lstStyle/>
        <a:p>
          <a:endParaRPr lang="ru-RU"/>
        </a:p>
      </dgm:t>
    </dgm:pt>
    <dgm:pt modelId="{52A38201-0FC4-4542-A605-449DFE286869}" type="pres">
      <dgm:prSet presAssocID="{19217583-560B-4B03-B66E-8D23C80013D1}" presName="descendantBox" presStyleCnt="0"/>
      <dgm:spPr/>
    </dgm:pt>
    <dgm:pt modelId="{5AE96AA4-5277-477F-A122-9EBE2FB97F8C}" type="pres">
      <dgm:prSet presAssocID="{88CFBC55-710F-4B81-B3E8-F5CE2F2FBCDF}" presName="childTextBox" presStyleLbl="fgAccFollowNode1" presStyleIdx="0" presStyleCnt="2" custScaleY="126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F1D0-205A-4906-A860-BBD93AE78DB8}" type="pres">
      <dgm:prSet presAssocID="{A7865F16-10DD-45F0-8316-251536140A23}" presName="childTextBox" presStyleLbl="fgAccFollowNode1" presStyleIdx="1" presStyleCnt="2" custScaleY="126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7798B-2731-42A8-8723-A637CF653923}" type="pres">
      <dgm:prSet presAssocID="{F146B5A0-1197-41B3-B3D6-4E4E6C9CE49E}" presName="sp" presStyleCnt="0"/>
      <dgm:spPr/>
    </dgm:pt>
    <dgm:pt modelId="{BE153837-E4E3-48D6-8AD8-94800687EE51}" type="pres">
      <dgm:prSet presAssocID="{99FA9A0E-115D-463B-9C40-B3441A6063F2}" presName="arrowAndChildren" presStyleCnt="0"/>
      <dgm:spPr/>
    </dgm:pt>
    <dgm:pt modelId="{352AE794-4405-4CFF-8A4E-BFFF0B32481A}" type="pres">
      <dgm:prSet presAssocID="{99FA9A0E-115D-463B-9C40-B3441A6063F2}" presName="parentTextArrow" presStyleLbl="node1" presStyleIdx="1" presStyleCnt="2" custScaleY="71372"/>
      <dgm:spPr/>
      <dgm:t>
        <a:bodyPr/>
        <a:lstStyle/>
        <a:p>
          <a:endParaRPr lang="ru-RU"/>
        </a:p>
      </dgm:t>
    </dgm:pt>
  </dgm:ptLst>
  <dgm:cxnLst>
    <dgm:cxn modelId="{8359753F-A139-4945-B49A-9D4F7D879F70}" type="presOf" srcId="{A7865F16-10DD-45F0-8316-251536140A23}" destId="{9D0EF1D0-205A-4906-A860-BBD93AE78DB8}" srcOrd="0" destOrd="0" presId="urn:microsoft.com/office/officeart/2005/8/layout/process4"/>
    <dgm:cxn modelId="{6836AD17-CFD7-4386-B366-06EE6365F920}" srcId="{19217583-560B-4B03-B66E-8D23C80013D1}" destId="{A7865F16-10DD-45F0-8316-251536140A23}" srcOrd="1" destOrd="0" parTransId="{639D1441-F70E-4BBF-93FF-3B83D09BAC29}" sibTransId="{D016EE08-3A2E-4B42-89FE-ABCC3B7F1F7F}"/>
    <dgm:cxn modelId="{85A2CDEF-A21F-4D8A-A725-3D62DE599C5F}" type="presOf" srcId="{CEE9878A-9BF5-46F3-B7F7-085F680B9BED}" destId="{19000747-96AA-4E85-95BC-81136259E85F}" srcOrd="0" destOrd="0" presId="urn:microsoft.com/office/officeart/2005/8/layout/process4"/>
    <dgm:cxn modelId="{C0FBD00E-4BC4-4B6D-9A65-0A37F4C03320}" type="presOf" srcId="{19217583-560B-4B03-B66E-8D23C80013D1}" destId="{B73808EE-B337-4CD8-9E4C-59A4E2B25F5C}" srcOrd="1" destOrd="0" presId="urn:microsoft.com/office/officeart/2005/8/layout/process4"/>
    <dgm:cxn modelId="{F12EF845-2E95-45D6-9AC6-37870FFAD69C}" type="presOf" srcId="{19217583-560B-4B03-B66E-8D23C80013D1}" destId="{AC4005E9-F71C-4F95-8106-257BDA704EB5}" srcOrd="0" destOrd="0" presId="urn:microsoft.com/office/officeart/2005/8/layout/process4"/>
    <dgm:cxn modelId="{6D2138E1-97E8-4A4E-9339-6B1ECBD3A3B5}" type="presOf" srcId="{99FA9A0E-115D-463B-9C40-B3441A6063F2}" destId="{352AE794-4405-4CFF-8A4E-BFFF0B32481A}" srcOrd="0" destOrd="0" presId="urn:microsoft.com/office/officeart/2005/8/layout/process4"/>
    <dgm:cxn modelId="{FDF87BFC-FA09-4AEE-A772-A53BA820988C}" srcId="{CEE9878A-9BF5-46F3-B7F7-085F680B9BED}" destId="{99FA9A0E-115D-463B-9C40-B3441A6063F2}" srcOrd="0" destOrd="0" parTransId="{4CD5BA59-F25E-41F7-BD24-ACBCDA53C2D0}" sibTransId="{F146B5A0-1197-41B3-B3D6-4E4E6C9CE49E}"/>
    <dgm:cxn modelId="{8B3D8F91-57A4-4F88-97E7-B6AE3673E8FE}" srcId="{CEE9878A-9BF5-46F3-B7F7-085F680B9BED}" destId="{19217583-560B-4B03-B66E-8D23C80013D1}" srcOrd="1" destOrd="0" parTransId="{80409175-90E4-440D-B5A3-D8C806410DF6}" sibTransId="{A6D8D01D-B793-4416-98BB-62A2DB917232}"/>
    <dgm:cxn modelId="{FEB07060-B761-41A1-9E30-31A6213B5F8C}" type="presOf" srcId="{88CFBC55-710F-4B81-B3E8-F5CE2F2FBCDF}" destId="{5AE96AA4-5277-477F-A122-9EBE2FB97F8C}" srcOrd="0" destOrd="0" presId="urn:microsoft.com/office/officeart/2005/8/layout/process4"/>
    <dgm:cxn modelId="{7982B896-8515-429A-8B8D-0D6FBEEF3D0B}" srcId="{19217583-560B-4B03-B66E-8D23C80013D1}" destId="{88CFBC55-710F-4B81-B3E8-F5CE2F2FBCDF}" srcOrd="0" destOrd="0" parTransId="{D0AFE708-8903-49F5-8A30-66414009AA54}" sibTransId="{793C7E81-6159-4684-BBB0-D580FAB2AA45}"/>
    <dgm:cxn modelId="{6D271C02-91B2-4B3A-BD27-77E7D1E1D891}" type="presParOf" srcId="{19000747-96AA-4E85-95BC-81136259E85F}" destId="{6A876AF8-881F-4081-A0C9-A7404A417EAD}" srcOrd="0" destOrd="0" presId="urn:microsoft.com/office/officeart/2005/8/layout/process4"/>
    <dgm:cxn modelId="{478163F9-1428-4117-935E-7A9CB5CC7835}" type="presParOf" srcId="{6A876AF8-881F-4081-A0C9-A7404A417EAD}" destId="{AC4005E9-F71C-4F95-8106-257BDA704EB5}" srcOrd="0" destOrd="0" presId="urn:microsoft.com/office/officeart/2005/8/layout/process4"/>
    <dgm:cxn modelId="{283470FD-17FD-4669-9CDE-480AF2CBD6C3}" type="presParOf" srcId="{6A876AF8-881F-4081-A0C9-A7404A417EAD}" destId="{B73808EE-B337-4CD8-9E4C-59A4E2B25F5C}" srcOrd="1" destOrd="0" presId="urn:microsoft.com/office/officeart/2005/8/layout/process4"/>
    <dgm:cxn modelId="{A80D5BFC-F865-4489-B7B4-5488E64AB836}" type="presParOf" srcId="{6A876AF8-881F-4081-A0C9-A7404A417EAD}" destId="{52A38201-0FC4-4542-A605-449DFE286869}" srcOrd="2" destOrd="0" presId="urn:microsoft.com/office/officeart/2005/8/layout/process4"/>
    <dgm:cxn modelId="{3BA84E08-DAA4-45B9-A7FB-2BA98B3C3D09}" type="presParOf" srcId="{52A38201-0FC4-4542-A605-449DFE286869}" destId="{5AE96AA4-5277-477F-A122-9EBE2FB97F8C}" srcOrd="0" destOrd="0" presId="urn:microsoft.com/office/officeart/2005/8/layout/process4"/>
    <dgm:cxn modelId="{CF088607-3BA0-4657-B929-773B9A072F62}" type="presParOf" srcId="{52A38201-0FC4-4542-A605-449DFE286869}" destId="{9D0EF1D0-205A-4906-A860-BBD93AE78DB8}" srcOrd="1" destOrd="0" presId="urn:microsoft.com/office/officeart/2005/8/layout/process4"/>
    <dgm:cxn modelId="{27FABFFB-B439-4750-8825-DBE9FE25DC36}" type="presParOf" srcId="{19000747-96AA-4E85-95BC-81136259E85F}" destId="{0C97798B-2731-42A8-8723-A637CF653923}" srcOrd="1" destOrd="0" presId="urn:microsoft.com/office/officeart/2005/8/layout/process4"/>
    <dgm:cxn modelId="{2632A64F-C357-4B51-AC93-8602FA4CC032}" type="presParOf" srcId="{19000747-96AA-4E85-95BC-81136259E85F}" destId="{BE153837-E4E3-48D6-8AD8-94800687EE51}" srcOrd="2" destOrd="0" presId="urn:microsoft.com/office/officeart/2005/8/layout/process4"/>
    <dgm:cxn modelId="{73C32F51-7381-4946-9C80-13526AE9AB67}" type="presParOf" srcId="{BE153837-E4E3-48D6-8AD8-94800687EE51}" destId="{352AE794-4405-4CFF-8A4E-BFFF0B3248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298BCC-7389-4731-A828-88F1443D43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9F114-38A6-47BD-A025-E1F5B771FCBF}">
      <dgm:prSet/>
      <dgm:spPr/>
      <dgm:t>
        <a:bodyPr/>
        <a:lstStyle/>
        <a:p>
          <a:pPr algn="ctr" rtl="0"/>
          <a:r>
            <a:rPr lang="ru-RU" dirty="0"/>
            <a:t>Учитывая изложенное, в стаж (опыт) работы по специальности (направлению подготовки) включаются те периоды трудовой деятельности, подтвержденные соответствующими документами, после получения документа об образовании и о квалификации, которые соответствуют конкретной специальности (направлению подготовки), указанной в данном документе и необходимой для занятия должности в рамках соответствующего направления деятельности (специализации по направлению деятельности), с учетом профессиональных стандартов и квалификационных справочников.</a:t>
          </a:r>
        </a:p>
      </dgm:t>
    </dgm:pt>
    <dgm:pt modelId="{634E9145-D554-4DBA-93DF-621F3C68BFC4}" type="parTrans" cxnId="{F1B0ECAB-E182-415D-819A-51FED1BE607D}">
      <dgm:prSet/>
      <dgm:spPr/>
      <dgm:t>
        <a:bodyPr/>
        <a:lstStyle/>
        <a:p>
          <a:endParaRPr lang="ru-RU"/>
        </a:p>
      </dgm:t>
    </dgm:pt>
    <dgm:pt modelId="{A4F7A393-DB3E-4A7B-90CA-35814379B43C}" type="sibTrans" cxnId="{F1B0ECAB-E182-415D-819A-51FED1BE607D}">
      <dgm:prSet/>
      <dgm:spPr/>
      <dgm:t>
        <a:bodyPr/>
        <a:lstStyle/>
        <a:p>
          <a:endParaRPr lang="ru-RU"/>
        </a:p>
      </dgm:t>
    </dgm:pt>
    <dgm:pt modelId="{DADCAF60-542D-43D0-9B7C-A7D4992B2D0C}" type="pres">
      <dgm:prSet presAssocID="{3C298BCC-7389-4731-A828-88F1443D4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D77A9-01DB-4C9C-8D6C-A4E9A079643A}" type="pres">
      <dgm:prSet presAssocID="{DDC9F114-38A6-47BD-A025-E1F5B771FC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F465C-A16E-4B05-9531-580ACE18E4EA}" type="presOf" srcId="{3C298BCC-7389-4731-A828-88F1443D43DB}" destId="{DADCAF60-542D-43D0-9B7C-A7D4992B2D0C}" srcOrd="0" destOrd="0" presId="urn:microsoft.com/office/officeart/2005/8/layout/vList2"/>
    <dgm:cxn modelId="{F1B0ECAB-E182-415D-819A-51FED1BE607D}" srcId="{3C298BCC-7389-4731-A828-88F1443D43DB}" destId="{DDC9F114-38A6-47BD-A025-E1F5B771FCBF}" srcOrd="0" destOrd="0" parTransId="{634E9145-D554-4DBA-93DF-621F3C68BFC4}" sibTransId="{A4F7A393-DB3E-4A7B-90CA-35814379B43C}"/>
    <dgm:cxn modelId="{E3100463-D32F-41E3-B17F-9A8D4E5F3A67}" type="presOf" srcId="{DDC9F114-38A6-47BD-A025-E1F5B771FCBF}" destId="{D11D77A9-01DB-4C9C-8D6C-A4E9A079643A}" srcOrd="0" destOrd="0" presId="urn:microsoft.com/office/officeart/2005/8/layout/vList2"/>
    <dgm:cxn modelId="{181AD5F9-26F8-477B-A5F2-EDEEC8BD1458}" type="presParOf" srcId="{DADCAF60-542D-43D0-9B7C-A7D4992B2D0C}" destId="{D11D77A9-01DB-4C9C-8D6C-A4E9A07964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8E3FB2-7FA3-4C04-BF52-2E1EFD47D6AE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E7B3BB8-C995-4727-A51C-6092380E7AD7}">
      <dgm:prSet/>
      <dgm:spPr/>
      <dgm:t>
        <a:bodyPr/>
        <a:lstStyle/>
        <a:p>
          <a:pPr rtl="0"/>
          <a:r>
            <a:rPr lang="ru-RU" b="0" i="0" baseline="0" smtClean="0"/>
            <a:t>Согласно позиции Минстроя России, выраженной в письме от 12 июля 2017 года № 24613-ХМ/02, общий трудовой стаж по профессии, специальности или направлению подготовки в области строительства может исчисляться с момента начала трудовой деятельности при приобретении рабочей специальности в области строительства.</a:t>
          </a:r>
          <a:endParaRPr lang="ru-RU" b="0" i="0" baseline="0" dirty="0"/>
        </a:p>
      </dgm:t>
    </dgm:pt>
    <dgm:pt modelId="{A5D4FDD7-582B-4311-90F1-4375F29106EB}" type="parTrans" cxnId="{941454F9-9CF7-4954-BBF6-911F662F3BE3}">
      <dgm:prSet/>
      <dgm:spPr/>
      <dgm:t>
        <a:bodyPr/>
        <a:lstStyle/>
        <a:p>
          <a:endParaRPr lang="ru-RU"/>
        </a:p>
      </dgm:t>
    </dgm:pt>
    <dgm:pt modelId="{EA0DF0A0-C071-46D3-A818-120C691CC671}" type="sibTrans" cxnId="{941454F9-9CF7-4954-BBF6-911F662F3BE3}">
      <dgm:prSet/>
      <dgm:spPr/>
      <dgm:t>
        <a:bodyPr/>
        <a:lstStyle/>
        <a:p>
          <a:endParaRPr lang="ru-RU"/>
        </a:p>
      </dgm:t>
    </dgm:pt>
    <dgm:pt modelId="{4A426844-B95B-4346-95F6-90A7DB1B7410}">
      <dgm:prSet/>
      <dgm:spPr/>
      <dgm:t>
        <a:bodyPr/>
        <a:lstStyle/>
        <a:p>
          <a:pPr rtl="0"/>
          <a:r>
            <a:rPr lang="ru-RU" b="0" i="0" u="none" baseline="0" dirty="0" smtClean="0"/>
            <a:t>Стаж </a:t>
          </a:r>
          <a:r>
            <a:rPr lang="ru-RU" b="0" i="0" u="none" baseline="0" dirty="0"/>
            <a:t>работы на инженерных должностях является одним из видов специального трудового стажа. </a:t>
          </a:r>
          <a:r>
            <a:rPr lang="ru-RU" b="0" i="0" u="sng" baseline="0" dirty="0"/>
            <a:t>В него включаются периоды трудовой деятельности физического лица в соответствующих организациях, подтвержденные сведениями трудовой книжки после получения документа о высшем образовании по специальности</a:t>
          </a:r>
          <a:r>
            <a:rPr lang="ru-RU" b="0" i="0" baseline="0" dirty="0"/>
            <a:t> (направлению подготовки), необходимой для занятия инженерной должности в соответствии с профессиональными стандартами, квалификационными справочниками должностей руководителей, специалистов и других служащих.</a:t>
          </a:r>
        </a:p>
      </dgm:t>
    </dgm:pt>
    <dgm:pt modelId="{88DFD93C-E098-416F-BE5D-A45C52B22E7F}" type="parTrans" cxnId="{41B2D15B-BDA5-4E05-9C2D-E41486BE1EE2}">
      <dgm:prSet/>
      <dgm:spPr/>
      <dgm:t>
        <a:bodyPr/>
        <a:lstStyle/>
        <a:p>
          <a:endParaRPr lang="ru-RU"/>
        </a:p>
      </dgm:t>
    </dgm:pt>
    <dgm:pt modelId="{14BEF02A-CEEC-4F5C-B984-B67A1E086BC7}" type="sibTrans" cxnId="{41B2D15B-BDA5-4E05-9C2D-E41486BE1EE2}">
      <dgm:prSet/>
      <dgm:spPr/>
      <dgm:t>
        <a:bodyPr/>
        <a:lstStyle/>
        <a:p>
          <a:endParaRPr lang="ru-RU"/>
        </a:p>
      </dgm:t>
    </dgm:pt>
    <dgm:pt modelId="{2C83035F-6D65-4E14-BD86-69994369D83E}">
      <dgm:prSet/>
      <dgm:spPr/>
      <dgm:t>
        <a:bodyPr/>
        <a:lstStyle/>
        <a:p>
          <a:pPr rtl="0"/>
          <a:r>
            <a:rPr lang="ru-RU" b="0" i="0" baseline="0" dirty="0"/>
            <a:t>При этом такая специальность (направление подготовки) должна быть включена в Перечень направлений подготовки, специальностей в области строительства, получение высшего образования по которым необходимо для специалистов по организации инженерных изысканий, специалистов по организации архитектурно-строительного проектирования, специалистов по организации строительства, утвержденный приказом Минстроя России 6 апреля 2017 г. № 688/пр.</a:t>
          </a:r>
        </a:p>
      </dgm:t>
    </dgm:pt>
    <dgm:pt modelId="{8240AC58-127A-46BA-AB83-5961C5DD9BD9}" type="parTrans" cxnId="{B4FA3FD0-45A0-4026-81B5-3BC1F116C252}">
      <dgm:prSet/>
      <dgm:spPr/>
      <dgm:t>
        <a:bodyPr/>
        <a:lstStyle/>
        <a:p>
          <a:endParaRPr lang="ru-RU"/>
        </a:p>
      </dgm:t>
    </dgm:pt>
    <dgm:pt modelId="{A76FBFCB-AA49-45CC-AB85-394D907FC988}" type="sibTrans" cxnId="{B4FA3FD0-45A0-4026-81B5-3BC1F116C252}">
      <dgm:prSet/>
      <dgm:spPr/>
      <dgm:t>
        <a:bodyPr/>
        <a:lstStyle/>
        <a:p>
          <a:endParaRPr lang="ru-RU"/>
        </a:p>
      </dgm:t>
    </dgm:pt>
    <dgm:pt modelId="{65A4F96B-F9B6-450E-954B-FD088C5EC94C}" type="pres">
      <dgm:prSet presAssocID="{A38E3FB2-7FA3-4C04-BF52-2E1EFD47D6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FBD0F-0D77-4D9E-9FD3-CFB5EC9919E5}" type="pres">
      <dgm:prSet presAssocID="{7E7B3BB8-C995-4727-A51C-6092380E7AD7}" presName="roof" presStyleLbl="dkBgShp" presStyleIdx="0" presStyleCnt="2"/>
      <dgm:spPr/>
      <dgm:t>
        <a:bodyPr/>
        <a:lstStyle/>
        <a:p>
          <a:endParaRPr lang="ru-RU"/>
        </a:p>
      </dgm:t>
    </dgm:pt>
    <dgm:pt modelId="{9DB7D309-D0A3-405C-9617-EF528EDB1724}" type="pres">
      <dgm:prSet presAssocID="{7E7B3BB8-C995-4727-A51C-6092380E7AD7}" presName="pillars" presStyleCnt="0"/>
      <dgm:spPr/>
    </dgm:pt>
    <dgm:pt modelId="{0CD2F3DB-4A1B-4E56-AD94-4F22022CA669}" type="pres">
      <dgm:prSet presAssocID="{7E7B3BB8-C995-4727-A51C-6092380E7AD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F9980-3FB9-45BD-9474-2F6F9BF8B41E}" type="pres">
      <dgm:prSet presAssocID="{2C83035F-6D65-4E14-BD86-69994369D83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FE335-5B09-45D3-B45B-7A8978422D8E}" type="pres">
      <dgm:prSet presAssocID="{7E7B3BB8-C995-4727-A51C-6092380E7AD7}" presName="base" presStyleLbl="dkBgShp" presStyleIdx="1" presStyleCnt="2"/>
      <dgm:spPr/>
    </dgm:pt>
  </dgm:ptLst>
  <dgm:cxnLst>
    <dgm:cxn modelId="{C86A1F65-4567-45EA-A3FD-2C7E6B5171AE}" type="presOf" srcId="{7E7B3BB8-C995-4727-A51C-6092380E7AD7}" destId="{1F2FBD0F-0D77-4D9E-9FD3-CFB5EC9919E5}" srcOrd="0" destOrd="0" presId="urn:microsoft.com/office/officeart/2005/8/layout/hList3"/>
    <dgm:cxn modelId="{138C6E5F-8EF3-49B6-955D-B11217112214}" type="presOf" srcId="{4A426844-B95B-4346-95F6-90A7DB1B7410}" destId="{0CD2F3DB-4A1B-4E56-AD94-4F22022CA669}" srcOrd="0" destOrd="0" presId="urn:microsoft.com/office/officeart/2005/8/layout/hList3"/>
    <dgm:cxn modelId="{15241435-9928-4063-BE5F-714CC1CE5756}" type="presOf" srcId="{2C83035F-6D65-4E14-BD86-69994369D83E}" destId="{F5EF9980-3FB9-45BD-9474-2F6F9BF8B41E}" srcOrd="0" destOrd="0" presId="urn:microsoft.com/office/officeart/2005/8/layout/hList3"/>
    <dgm:cxn modelId="{941454F9-9CF7-4954-BBF6-911F662F3BE3}" srcId="{A38E3FB2-7FA3-4C04-BF52-2E1EFD47D6AE}" destId="{7E7B3BB8-C995-4727-A51C-6092380E7AD7}" srcOrd="0" destOrd="0" parTransId="{A5D4FDD7-582B-4311-90F1-4375F29106EB}" sibTransId="{EA0DF0A0-C071-46D3-A818-120C691CC671}"/>
    <dgm:cxn modelId="{41B2D15B-BDA5-4E05-9C2D-E41486BE1EE2}" srcId="{7E7B3BB8-C995-4727-A51C-6092380E7AD7}" destId="{4A426844-B95B-4346-95F6-90A7DB1B7410}" srcOrd="0" destOrd="0" parTransId="{88DFD93C-E098-416F-BE5D-A45C52B22E7F}" sibTransId="{14BEF02A-CEEC-4F5C-B984-B67A1E086BC7}"/>
    <dgm:cxn modelId="{D03B21E2-4202-485C-85A6-AD0EAF244C1D}" type="presOf" srcId="{A38E3FB2-7FA3-4C04-BF52-2E1EFD47D6AE}" destId="{65A4F96B-F9B6-450E-954B-FD088C5EC94C}" srcOrd="0" destOrd="0" presId="urn:microsoft.com/office/officeart/2005/8/layout/hList3"/>
    <dgm:cxn modelId="{B4FA3FD0-45A0-4026-81B5-3BC1F116C252}" srcId="{7E7B3BB8-C995-4727-A51C-6092380E7AD7}" destId="{2C83035F-6D65-4E14-BD86-69994369D83E}" srcOrd="1" destOrd="0" parTransId="{8240AC58-127A-46BA-AB83-5961C5DD9BD9}" sibTransId="{A76FBFCB-AA49-45CC-AB85-394D907FC988}"/>
    <dgm:cxn modelId="{845DED96-D384-483E-BCAD-1B10C7D8FC2D}" type="presParOf" srcId="{65A4F96B-F9B6-450E-954B-FD088C5EC94C}" destId="{1F2FBD0F-0D77-4D9E-9FD3-CFB5EC9919E5}" srcOrd="0" destOrd="0" presId="urn:microsoft.com/office/officeart/2005/8/layout/hList3"/>
    <dgm:cxn modelId="{033BDB66-2E7E-49E3-AC3B-A77E02C7F388}" type="presParOf" srcId="{65A4F96B-F9B6-450E-954B-FD088C5EC94C}" destId="{9DB7D309-D0A3-405C-9617-EF528EDB1724}" srcOrd="1" destOrd="0" presId="urn:microsoft.com/office/officeart/2005/8/layout/hList3"/>
    <dgm:cxn modelId="{37A2208A-8E7F-4374-948A-AE955A920A83}" type="presParOf" srcId="{9DB7D309-D0A3-405C-9617-EF528EDB1724}" destId="{0CD2F3DB-4A1B-4E56-AD94-4F22022CA669}" srcOrd="0" destOrd="0" presId="urn:microsoft.com/office/officeart/2005/8/layout/hList3"/>
    <dgm:cxn modelId="{771C52CC-1A86-42D4-A527-BCC4C8A4BDE1}" type="presParOf" srcId="{9DB7D309-D0A3-405C-9617-EF528EDB1724}" destId="{F5EF9980-3FB9-45BD-9474-2F6F9BF8B41E}" srcOrd="1" destOrd="0" presId="urn:microsoft.com/office/officeart/2005/8/layout/hList3"/>
    <dgm:cxn modelId="{73BC5C5E-012E-4380-8767-36911A4850BD}" type="presParOf" srcId="{65A4F96B-F9B6-450E-954B-FD088C5EC94C}" destId="{2EEFE335-5B09-45D3-B45B-7A8978422D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298BCC-7389-4731-A828-88F1443D43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9F114-38A6-47BD-A025-E1F5B771FCB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dirty="0" smtClean="0"/>
            <a:t>30.10.2019 НКК одобрена Аналитическая справка по вопросу об исчислении стажа работы на инженерных должностях.  </a:t>
          </a:r>
          <a:endParaRPr lang="ru-RU" sz="2400" dirty="0"/>
        </a:p>
      </dgm:t>
    </dgm:pt>
    <dgm:pt modelId="{634E9145-D554-4DBA-93DF-621F3C68BFC4}" type="parTrans" cxnId="{F1B0ECAB-E182-415D-819A-51FED1BE607D}">
      <dgm:prSet/>
      <dgm:spPr/>
      <dgm:t>
        <a:bodyPr/>
        <a:lstStyle/>
        <a:p>
          <a:endParaRPr lang="ru-RU"/>
        </a:p>
      </dgm:t>
    </dgm:pt>
    <dgm:pt modelId="{A4F7A393-DB3E-4A7B-90CA-35814379B43C}" type="sibTrans" cxnId="{F1B0ECAB-E182-415D-819A-51FED1BE607D}">
      <dgm:prSet/>
      <dgm:spPr/>
      <dgm:t>
        <a:bodyPr/>
        <a:lstStyle/>
        <a:p>
          <a:endParaRPr lang="ru-RU"/>
        </a:p>
      </dgm:t>
    </dgm:pt>
    <dgm:pt modelId="{DADCAF60-542D-43D0-9B7C-A7D4992B2D0C}" type="pres">
      <dgm:prSet presAssocID="{3C298BCC-7389-4731-A828-88F1443D4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D77A9-01DB-4C9C-8D6C-A4E9A079643A}" type="pres">
      <dgm:prSet presAssocID="{DDC9F114-38A6-47BD-A025-E1F5B771FCBF}" presName="parentText" presStyleLbl="node1" presStyleIdx="0" presStyleCnt="1" custScaleY="101897" custLinFactNeighborX="-738" custLinFactNeighborY="-25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0ECAB-E182-415D-819A-51FED1BE607D}" srcId="{3C298BCC-7389-4731-A828-88F1443D43DB}" destId="{DDC9F114-38A6-47BD-A025-E1F5B771FCBF}" srcOrd="0" destOrd="0" parTransId="{634E9145-D554-4DBA-93DF-621F3C68BFC4}" sibTransId="{A4F7A393-DB3E-4A7B-90CA-35814379B43C}"/>
    <dgm:cxn modelId="{5F85B19F-B518-449D-AB46-B498192C8EC9}" type="presOf" srcId="{DDC9F114-38A6-47BD-A025-E1F5B771FCBF}" destId="{D11D77A9-01DB-4C9C-8D6C-A4E9A079643A}" srcOrd="0" destOrd="0" presId="urn:microsoft.com/office/officeart/2005/8/layout/vList2"/>
    <dgm:cxn modelId="{AD563EF3-2CC4-4BA2-9802-4A893B872E76}" type="presOf" srcId="{3C298BCC-7389-4731-A828-88F1443D43DB}" destId="{DADCAF60-542D-43D0-9B7C-A7D4992B2D0C}" srcOrd="0" destOrd="0" presId="urn:microsoft.com/office/officeart/2005/8/layout/vList2"/>
    <dgm:cxn modelId="{C50B40FE-A4E1-4A8F-AFEF-0260D3681D5C}" type="presParOf" srcId="{DADCAF60-542D-43D0-9B7C-A7D4992B2D0C}" destId="{D11D77A9-01DB-4C9C-8D6C-A4E9A07964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8E3FB2-7FA3-4C04-BF52-2E1EFD47D6AE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E7B3BB8-C995-4727-A51C-6092380E7AD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0" i="0" baseline="0" dirty="0" smtClean="0">
              <a:solidFill>
                <a:schemeClr val="tx1"/>
              </a:solidFill>
            </a:rPr>
            <a:t>По мнению Научно-консультативной комиссии, при внесении сведений о физическом лице в НРС стаж работы лица на инженерной должности должен исчисляться со дня назначения лица на указанную должность. При этом в него должны включаться периоды трудовой деятельности физического лица в организациях, осуществляющих строительство, реконструкцию, капитальный ремонт, снос объектов капитального строительства, подтвержденные соответствующими документами, после получения документа об образовании и о квалификации, которые соответствуют конкретной специальности (направлению подготовки), указанной в данном документе и необходимой для занятия должности в рамках соответствующего направления деятельности (специализации по направлению деятельности), с учетом профессиональных стандартов и квалификационных справочников.</a:t>
          </a:r>
          <a:endParaRPr lang="ru-RU" sz="2000" b="0" i="0" baseline="0" dirty="0">
            <a:solidFill>
              <a:schemeClr val="tx1"/>
            </a:solidFill>
          </a:endParaRPr>
        </a:p>
      </dgm:t>
    </dgm:pt>
    <dgm:pt modelId="{A5D4FDD7-582B-4311-90F1-4375F29106EB}" type="parTrans" cxnId="{941454F9-9CF7-4954-BBF6-911F662F3BE3}">
      <dgm:prSet/>
      <dgm:spPr/>
      <dgm:t>
        <a:bodyPr/>
        <a:lstStyle/>
        <a:p>
          <a:endParaRPr lang="ru-RU"/>
        </a:p>
      </dgm:t>
    </dgm:pt>
    <dgm:pt modelId="{EA0DF0A0-C071-46D3-A818-120C691CC671}" type="sibTrans" cxnId="{941454F9-9CF7-4954-BBF6-911F662F3BE3}">
      <dgm:prSet/>
      <dgm:spPr/>
      <dgm:t>
        <a:bodyPr/>
        <a:lstStyle/>
        <a:p>
          <a:endParaRPr lang="ru-RU"/>
        </a:p>
      </dgm:t>
    </dgm:pt>
    <dgm:pt modelId="{65A4F96B-F9B6-450E-954B-FD088C5EC94C}" type="pres">
      <dgm:prSet presAssocID="{A38E3FB2-7FA3-4C04-BF52-2E1EFD47D6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FBD0F-0D77-4D9E-9FD3-CFB5EC9919E5}" type="pres">
      <dgm:prSet presAssocID="{7E7B3BB8-C995-4727-A51C-6092380E7AD7}" presName="roof" presStyleLbl="dkBgShp" presStyleIdx="0" presStyleCnt="2" custScaleX="98757" custScaleY="333333" custLinFactNeighborX="-198" custLinFactNeighborY="-28623"/>
      <dgm:spPr/>
      <dgm:t>
        <a:bodyPr/>
        <a:lstStyle/>
        <a:p>
          <a:endParaRPr lang="ru-RU"/>
        </a:p>
      </dgm:t>
    </dgm:pt>
    <dgm:pt modelId="{9DB7D309-D0A3-405C-9617-EF528EDB1724}" type="pres">
      <dgm:prSet presAssocID="{7E7B3BB8-C995-4727-A51C-6092380E7AD7}" presName="pillars" presStyleCnt="0"/>
      <dgm:spPr/>
    </dgm:pt>
    <dgm:pt modelId="{0CD2F3DB-4A1B-4E56-AD94-4F22022CA669}" type="pres">
      <dgm:prSet presAssocID="{7E7B3BB8-C995-4727-A51C-6092380E7AD7}" presName="pillar1" presStyleLbl="node1" presStyleIdx="0" presStyleCnt="1" custScaleY="2191" custLinFactNeighborX="-222" custLinFactNeighborY="10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FE335-5B09-45D3-B45B-7A8978422D8E}" type="pres">
      <dgm:prSet presAssocID="{7E7B3BB8-C995-4727-A51C-6092380E7AD7}" presName="base" presStyleLbl="dkBgShp" presStyleIdx="1" presStyleCnt="2" custLinFactY="-105279" custLinFactNeighborX="-404" custLinFactNeighborY="-200000"/>
      <dgm:spPr/>
    </dgm:pt>
  </dgm:ptLst>
  <dgm:cxnLst>
    <dgm:cxn modelId="{941454F9-9CF7-4954-BBF6-911F662F3BE3}" srcId="{A38E3FB2-7FA3-4C04-BF52-2E1EFD47D6AE}" destId="{7E7B3BB8-C995-4727-A51C-6092380E7AD7}" srcOrd="0" destOrd="0" parTransId="{A5D4FDD7-582B-4311-90F1-4375F29106EB}" sibTransId="{EA0DF0A0-C071-46D3-A818-120C691CC671}"/>
    <dgm:cxn modelId="{78CB5838-BB89-4F48-BB81-986E99E001DE}" type="presOf" srcId="{7E7B3BB8-C995-4727-A51C-6092380E7AD7}" destId="{1F2FBD0F-0D77-4D9E-9FD3-CFB5EC9919E5}" srcOrd="0" destOrd="0" presId="urn:microsoft.com/office/officeart/2005/8/layout/hList3"/>
    <dgm:cxn modelId="{BFDF0889-9096-4F9A-BD3B-AB64B767FCF3}" type="presOf" srcId="{A38E3FB2-7FA3-4C04-BF52-2E1EFD47D6AE}" destId="{65A4F96B-F9B6-450E-954B-FD088C5EC94C}" srcOrd="0" destOrd="0" presId="urn:microsoft.com/office/officeart/2005/8/layout/hList3"/>
    <dgm:cxn modelId="{3002DD77-1FD9-4FD4-8F33-536A188A6250}" type="presParOf" srcId="{65A4F96B-F9B6-450E-954B-FD088C5EC94C}" destId="{1F2FBD0F-0D77-4D9E-9FD3-CFB5EC9919E5}" srcOrd="0" destOrd="0" presId="urn:microsoft.com/office/officeart/2005/8/layout/hList3"/>
    <dgm:cxn modelId="{A2D0FE06-89EF-471C-A8A3-9B4928FCC79C}" type="presParOf" srcId="{65A4F96B-F9B6-450E-954B-FD088C5EC94C}" destId="{9DB7D309-D0A3-405C-9617-EF528EDB1724}" srcOrd="1" destOrd="0" presId="urn:microsoft.com/office/officeart/2005/8/layout/hList3"/>
    <dgm:cxn modelId="{BAD66384-94F5-418E-870A-0EDE79D04752}" type="presParOf" srcId="{9DB7D309-D0A3-405C-9617-EF528EDB1724}" destId="{0CD2F3DB-4A1B-4E56-AD94-4F22022CA669}" srcOrd="0" destOrd="0" presId="urn:microsoft.com/office/officeart/2005/8/layout/hList3"/>
    <dgm:cxn modelId="{EB559B4D-AABC-4FF0-8D37-3CE90F96949D}" type="presParOf" srcId="{65A4F96B-F9B6-450E-954B-FD088C5EC94C}" destId="{2EEFE335-5B09-45D3-B45B-7A8978422D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E9878A-9BF5-46F3-B7F7-085F680B9BED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9FA9A0E-115D-463B-9C40-B3441A6063F2}">
      <dgm:prSet custT="1"/>
      <dgm:spPr/>
      <dgm:t>
        <a:bodyPr/>
        <a:lstStyle/>
        <a:p>
          <a:pPr rtl="0"/>
          <a:r>
            <a:rPr lang="ru-RU" sz="2000" dirty="0"/>
            <a:t>6 февраля 2019 года </a:t>
          </a:r>
          <a:r>
            <a:rPr lang="ru-RU" sz="2000" u="sng" dirty="0"/>
            <a:t>Судебная коллегия по гражданским делам</a:t>
          </a:r>
          <a:r>
            <a:rPr lang="ru-RU" sz="2000" dirty="0"/>
            <a:t> Московского городского суда своим апелляционным определением по делу № 33-5370 признала обоснованным решение Пресненского районного суда города Москвы от 1 ноября 2018 года об отказе в удовлетворении требований заявителя о включении в НРС в области строительства </a:t>
          </a:r>
        </a:p>
      </dgm:t>
    </dgm:pt>
    <dgm:pt modelId="{4CD5BA59-F25E-41F7-BD24-ACBCDA53C2D0}" type="parTrans" cxnId="{FDF87BFC-FA09-4AEE-A772-A53BA820988C}">
      <dgm:prSet/>
      <dgm:spPr/>
      <dgm:t>
        <a:bodyPr/>
        <a:lstStyle/>
        <a:p>
          <a:endParaRPr lang="ru-RU"/>
        </a:p>
      </dgm:t>
    </dgm:pt>
    <dgm:pt modelId="{F146B5A0-1197-41B3-B3D6-4E4E6C9CE49E}" type="sibTrans" cxnId="{FDF87BFC-FA09-4AEE-A772-A53BA820988C}">
      <dgm:prSet/>
      <dgm:spPr/>
      <dgm:t>
        <a:bodyPr/>
        <a:lstStyle/>
        <a:p>
          <a:endParaRPr lang="ru-RU"/>
        </a:p>
      </dgm:t>
    </dgm:pt>
    <dgm:pt modelId="{320D63BE-F631-463F-BE5B-BC394F4365C8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sz="1600" dirty="0"/>
            <a:t>Московский городской суд указал следующее: «суд пришел к правильному выводу об отказе в удовлетворении заявленных требований, поскольку </a:t>
          </a:r>
          <a:r>
            <a:rPr lang="ru-RU" sz="1600" b="1" dirty="0"/>
            <a:t>вид на жительство не предусмотрен как документ, подтверждающий право иностранного гражданина на осуществление трудовой деятельности на территории Российской Федерации в соответствии со статьей 55</a:t>
          </a:r>
          <a:r>
            <a:rPr lang="ru-RU" sz="1600" b="1" baseline="30000" dirty="0"/>
            <a:t>5-1 </a:t>
          </a:r>
          <a:r>
            <a:rPr lang="ru-RU" sz="1600" b="1" dirty="0"/>
            <a:t>Градостроительного кодекса Российской Федерации,</a:t>
          </a:r>
          <a:r>
            <a:rPr lang="ru-RU" sz="1600" dirty="0"/>
            <a:t> однако истцом в составе заявления о включении сведений в национальный реестр специалистов в области строительства представлен вид на жительство …, и не представлено разрешение на работу. </a:t>
          </a:r>
          <a:r>
            <a:rPr lang="ru-RU" sz="1600" b="1" dirty="0"/>
            <a:t>Несоблюдение указанного требования является основанием для отказа во включении сведений в национальный реестр специалистов в области строительства на основании части 8 статьи 55</a:t>
          </a:r>
          <a:r>
            <a:rPr lang="ru-RU" sz="1600" b="1" baseline="30000" dirty="0"/>
            <a:t>5-1</a:t>
          </a:r>
          <a:r>
            <a:rPr lang="ru-RU" sz="1600" b="1" dirty="0"/>
            <a:t> Градостроительного кодекса Российской Федерации, </a:t>
          </a:r>
          <a:r>
            <a:rPr lang="ru-RU" sz="1600" dirty="0"/>
            <a:t>в связи с чем отказы ответчика во включении истца в реестр специалистов в области строительства основаны на законе»</a:t>
          </a:r>
        </a:p>
      </dgm:t>
    </dgm:pt>
    <dgm:pt modelId="{EF747A1F-E8FC-48D4-BE51-8AD4255E62EF}" type="parTrans" cxnId="{73BC74D7-FC68-454A-915B-E1563CA0D728}">
      <dgm:prSet/>
      <dgm:spPr/>
      <dgm:t>
        <a:bodyPr/>
        <a:lstStyle/>
        <a:p>
          <a:endParaRPr lang="ru-RU"/>
        </a:p>
      </dgm:t>
    </dgm:pt>
    <dgm:pt modelId="{B9C7D5EB-528F-4282-9C8A-0347414EC5A8}" type="sibTrans" cxnId="{73BC74D7-FC68-454A-915B-E1563CA0D728}">
      <dgm:prSet/>
      <dgm:spPr/>
      <dgm:t>
        <a:bodyPr/>
        <a:lstStyle/>
        <a:p>
          <a:endParaRPr lang="ru-RU"/>
        </a:p>
      </dgm:t>
    </dgm:pt>
    <dgm:pt modelId="{19000747-96AA-4E85-95BC-81136259E85F}" type="pres">
      <dgm:prSet presAssocID="{CEE9878A-9BF5-46F3-B7F7-085F680B9B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7CC987-12A4-40BA-9220-C2067384FF44}" type="pres">
      <dgm:prSet presAssocID="{99FA9A0E-115D-463B-9C40-B3441A6063F2}" presName="boxAndChildren" presStyleCnt="0"/>
      <dgm:spPr/>
    </dgm:pt>
    <dgm:pt modelId="{2F01D392-8748-4654-AEA6-108A05707A39}" type="pres">
      <dgm:prSet presAssocID="{99FA9A0E-115D-463B-9C40-B3441A6063F2}" presName="parentTextBox" presStyleLbl="node1" presStyleIdx="0" presStyleCnt="1"/>
      <dgm:spPr/>
      <dgm:t>
        <a:bodyPr/>
        <a:lstStyle/>
        <a:p>
          <a:endParaRPr lang="ru-RU"/>
        </a:p>
      </dgm:t>
    </dgm:pt>
    <dgm:pt modelId="{C65C0BEC-29DB-4C7A-BAEE-23AAB72494E3}" type="pres">
      <dgm:prSet presAssocID="{99FA9A0E-115D-463B-9C40-B3441A6063F2}" presName="entireBox" presStyleLbl="node1" presStyleIdx="0" presStyleCnt="1" custLinFactNeighborX="126" custLinFactNeighborY="-4668"/>
      <dgm:spPr/>
      <dgm:t>
        <a:bodyPr/>
        <a:lstStyle/>
        <a:p>
          <a:endParaRPr lang="ru-RU"/>
        </a:p>
      </dgm:t>
    </dgm:pt>
    <dgm:pt modelId="{13C44327-0E72-4AD0-9731-E596693A683F}" type="pres">
      <dgm:prSet presAssocID="{99FA9A0E-115D-463B-9C40-B3441A6063F2}" presName="descendantBox" presStyleCnt="0"/>
      <dgm:spPr/>
    </dgm:pt>
    <dgm:pt modelId="{98235869-A1BB-407C-AAB7-9C123857E3B8}" type="pres">
      <dgm:prSet presAssocID="{320D63BE-F631-463F-BE5B-BC394F4365C8}" presName="childTextBox" presStyleLbl="fgAccFollowNode1" presStyleIdx="0" presStyleCnt="1" custScaleY="12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2418B-C5AA-45F7-858D-29D1A3B849CA}" type="presOf" srcId="{99FA9A0E-115D-463B-9C40-B3441A6063F2}" destId="{C65C0BEC-29DB-4C7A-BAEE-23AAB72494E3}" srcOrd="1" destOrd="0" presId="urn:microsoft.com/office/officeart/2005/8/layout/process4"/>
    <dgm:cxn modelId="{73BC74D7-FC68-454A-915B-E1563CA0D728}" srcId="{99FA9A0E-115D-463B-9C40-B3441A6063F2}" destId="{320D63BE-F631-463F-BE5B-BC394F4365C8}" srcOrd="0" destOrd="0" parTransId="{EF747A1F-E8FC-48D4-BE51-8AD4255E62EF}" sibTransId="{B9C7D5EB-528F-4282-9C8A-0347414EC5A8}"/>
    <dgm:cxn modelId="{4A6FB087-F8F4-48FC-BAD6-965CB9DB41BC}" type="presOf" srcId="{320D63BE-F631-463F-BE5B-BC394F4365C8}" destId="{98235869-A1BB-407C-AAB7-9C123857E3B8}" srcOrd="0" destOrd="0" presId="urn:microsoft.com/office/officeart/2005/8/layout/process4"/>
    <dgm:cxn modelId="{A6C3F505-64F1-45C2-822F-FFF6ADBC7EC9}" type="presOf" srcId="{99FA9A0E-115D-463B-9C40-B3441A6063F2}" destId="{2F01D392-8748-4654-AEA6-108A05707A39}" srcOrd="0" destOrd="0" presId="urn:microsoft.com/office/officeart/2005/8/layout/process4"/>
    <dgm:cxn modelId="{FDF87BFC-FA09-4AEE-A772-A53BA820988C}" srcId="{CEE9878A-9BF5-46F3-B7F7-085F680B9BED}" destId="{99FA9A0E-115D-463B-9C40-B3441A6063F2}" srcOrd="0" destOrd="0" parTransId="{4CD5BA59-F25E-41F7-BD24-ACBCDA53C2D0}" sibTransId="{F146B5A0-1197-41B3-B3D6-4E4E6C9CE49E}"/>
    <dgm:cxn modelId="{04F3045C-DFDD-47A2-97DA-D9CE3E4AD139}" type="presOf" srcId="{CEE9878A-9BF5-46F3-B7F7-085F680B9BED}" destId="{19000747-96AA-4E85-95BC-81136259E85F}" srcOrd="0" destOrd="0" presId="urn:microsoft.com/office/officeart/2005/8/layout/process4"/>
    <dgm:cxn modelId="{A5D735C6-660E-45E2-833F-19B3B29C97A4}" type="presParOf" srcId="{19000747-96AA-4E85-95BC-81136259E85F}" destId="{7D7CC987-12A4-40BA-9220-C2067384FF44}" srcOrd="0" destOrd="0" presId="urn:microsoft.com/office/officeart/2005/8/layout/process4"/>
    <dgm:cxn modelId="{9409FA94-6FCC-4135-B8EF-D9648B913B7E}" type="presParOf" srcId="{7D7CC987-12A4-40BA-9220-C2067384FF44}" destId="{2F01D392-8748-4654-AEA6-108A05707A39}" srcOrd="0" destOrd="0" presId="urn:microsoft.com/office/officeart/2005/8/layout/process4"/>
    <dgm:cxn modelId="{8683F530-7596-42F0-8568-AAB5DF5D32CD}" type="presParOf" srcId="{7D7CC987-12A4-40BA-9220-C2067384FF44}" destId="{C65C0BEC-29DB-4C7A-BAEE-23AAB72494E3}" srcOrd="1" destOrd="0" presId="urn:microsoft.com/office/officeart/2005/8/layout/process4"/>
    <dgm:cxn modelId="{D8A667D0-6D45-4A15-95D1-A1D923ADFBF5}" type="presParOf" srcId="{7D7CC987-12A4-40BA-9220-C2067384FF44}" destId="{13C44327-0E72-4AD0-9731-E596693A683F}" srcOrd="2" destOrd="0" presId="urn:microsoft.com/office/officeart/2005/8/layout/process4"/>
    <dgm:cxn modelId="{5790B82D-BC15-49D1-BB3E-9EEC82133446}" type="presParOf" srcId="{13C44327-0E72-4AD0-9731-E596693A683F}" destId="{98235869-A1BB-407C-AAB7-9C123857E3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58B1FD-C35F-4C03-A7DE-B9EF45A9DADA}" type="doc">
      <dgm:prSet loTypeId="urn:microsoft.com/office/officeart/2005/8/layout/hList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D25C7CC-C62B-4AB5-AAC8-E6EFD328CB52}">
      <dgm:prSet/>
      <dgm:spPr/>
      <dgm:t>
        <a:bodyPr/>
        <a:lstStyle/>
        <a:p>
          <a:pPr rtl="0"/>
          <a:r>
            <a:rPr lang="ru-RU" dirty="0"/>
            <a:t>18 февраля 2019 года </a:t>
          </a:r>
          <a:r>
            <a:rPr lang="ru-RU" u="sng" dirty="0"/>
            <a:t>Судебная коллегия по административным делам</a:t>
          </a:r>
          <a:r>
            <a:rPr lang="ru-RU" dirty="0"/>
            <a:t> Московского городского суда пришла к другому выводу. Обосновывая незаконность отказа НОСТРОЙ в удовлетворении заявления физического лица о включении в Национальный реестр специалистов в области строительства, Судебная коллегия указала следующее:</a:t>
          </a:r>
        </a:p>
      </dgm:t>
    </dgm:pt>
    <dgm:pt modelId="{CE530C68-A03D-4B49-8808-12297A30C482}" type="parTrans" cxnId="{5A82321F-39BF-4A1F-AE5E-44BB722E3D76}">
      <dgm:prSet/>
      <dgm:spPr/>
      <dgm:t>
        <a:bodyPr/>
        <a:lstStyle/>
        <a:p>
          <a:endParaRPr lang="ru-RU"/>
        </a:p>
      </dgm:t>
    </dgm:pt>
    <dgm:pt modelId="{9E0564CB-E4AB-48A1-BE1C-88F255D9EF5B}" type="sibTrans" cxnId="{5A82321F-39BF-4A1F-AE5E-44BB722E3D76}">
      <dgm:prSet/>
      <dgm:spPr/>
      <dgm:t>
        <a:bodyPr/>
        <a:lstStyle/>
        <a:p>
          <a:endParaRPr lang="ru-RU"/>
        </a:p>
      </dgm:t>
    </dgm:pt>
    <dgm:pt modelId="{DC95583A-A699-4CE6-AABD-70BEAF24A643}">
      <dgm:prSet/>
      <dgm:spPr/>
      <dgm:t>
        <a:bodyPr/>
        <a:lstStyle/>
        <a:p>
          <a:pPr rtl="0"/>
          <a:r>
            <a:rPr lang="ru-RU" dirty="0"/>
            <a:t>«Иностранный гражданин имеет право осуществлять трудовую деятельность при наличии оформленного разрешения на работу. Изъятия из общего правила предусмотрены, в частности, для лиц, постоянно или временно проживающих в Российской Федерации (подпункт 1 пункта 4 статьи 13 Закона). Постоянно проживающим в Российской Федерации иностранным гражданином признается лицо, получившее вид на жительство (</a:t>
          </a:r>
          <a:r>
            <a:rPr lang="ru-RU" dirty="0" err="1"/>
            <a:t>абз</a:t>
          </a:r>
          <a:r>
            <a:rPr lang="ru-RU" dirty="0"/>
            <a:t>. 11 ч. 1 ст. 2 Закона). Изложенное позволяет прийти к выводу о том, что при обращении с заявлением о включении в национальный реестр специалистов в области строительства &lt;…&gt; не должен был дополнительно предоставлять разрешение на работу иностранного гражданина, поскольку им уже был приложен вид на жительство в Российской Федерации, поэтому истребование у гражданина документа, не предусмотренного законом, неправомерно.</a:t>
          </a:r>
        </a:p>
      </dgm:t>
    </dgm:pt>
    <dgm:pt modelId="{126779BE-C4FF-4E71-8354-76B43E8BF7B9}" type="parTrans" cxnId="{7D44D805-DFC5-4AB2-9BF9-FD8C6C87E405}">
      <dgm:prSet/>
      <dgm:spPr/>
      <dgm:t>
        <a:bodyPr/>
        <a:lstStyle/>
        <a:p>
          <a:endParaRPr lang="ru-RU"/>
        </a:p>
      </dgm:t>
    </dgm:pt>
    <dgm:pt modelId="{B4F16573-7D5C-48D3-894C-D4FC0F6B2E5B}" type="sibTrans" cxnId="{7D44D805-DFC5-4AB2-9BF9-FD8C6C87E405}">
      <dgm:prSet/>
      <dgm:spPr/>
      <dgm:t>
        <a:bodyPr/>
        <a:lstStyle/>
        <a:p>
          <a:endParaRPr lang="ru-RU"/>
        </a:p>
      </dgm:t>
    </dgm:pt>
    <dgm:pt modelId="{AD82D187-EC3F-4F3F-BCFB-B89BB62C2931}">
      <dgm:prSet/>
      <dgm:spPr/>
      <dgm:t>
        <a:bodyPr/>
        <a:lstStyle/>
        <a:p>
          <a:pPr rtl="0"/>
          <a:endParaRPr lang="ru-RU" dirty="0"/>
        </a:p>
      </dgm:t>
    </dgm:pt>
    <dgm:pt modelId="{7A7EB2D8-3182-431B-82CE-8F7A6CDDC6F3}" type="parTrans" cxnId="{232EDBA1-0A68-4DE0-B59F-7B3589F2CAD1}">
      <dgm:prSet/>
      <dgm:spPr/>
      <dgm:t>
        <a:bodyPr/>
        <a:lstStyle/>
        <a:p>
          <a:endParaRPr lang="ru-RU"/>
        </a:p>
      </dgm:t>
    </dgm:pt>
    <dgm:pt modelId="{64887786-AE68-4E39-A8F1-C21F9498156E}" type="sibTrans" cxnId="{232EDBA1-0A68-4DE0-B59F-7B3589F2CAD1}">
      <dgm:prSet/>
      <dgm:spPr/>
      <dgm:t>
        <a:bodyPr/>
        <a:lstStyle/>
        <a:p>
          <a:endParaRPr lang="ru-RU"/>
        </a:p>
      </dgm:t>
    </dgm:pt>
    <dgm:pt modelId="{DF84371E-B461-46BA-BDCB-301518782327}" type="pres">
      <dgm:prSet presAssocID="{9C58B1FD-C35F-4C03-A7DE-B9EF45A9DA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04E6B-39FE-4EF8-B49D-7B92A0B3515F}" type="pres">
      <dgm:prSet presAssocID="{5D25C7CC-C62B-4AB5-AAC8-E6EFD328CB52}" presName="roof" presStyleLbl="dkBgShp" presStyleIdx="0" presStyleCnt="2"/>
      <dgm:spPr/>
      <dgm:t>
        <a:bodyPr/>
        <a:lstStyle/>
        <a:p>
          <a:endParaRPr lang="ru-RU"/>
        </a:p>
      </dgm:t>
    </dgm:pt>
    <dgm:pt modelId="{257E84C4-3903-45F0-909E-6D6798170751}" type="pres">
      <dgm:prSet presAssocID="{5D25C7CC-C62B-4AB5-AAC8-E6EFD328CB52}" presName="pillars" presStyleCnt="0"/>
      <dgm:spPr/>
    </dgm:pt>
    <dgm:pt modelId="{001EB0B7-B944-4F97-8B09-BD142054DDE3}" type="pres">
      <dgm:prSet presAssocID="{5D25C7CC-C62B-4AB5-AAC8-E6EFD328CB52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3D22D-74C5-4905-BF2C-AE677B040F69}" type="pres">
      <dgm:prSet presAssocID="{5D25C7CC-C62B-4AB5-AAC8-E6EFD328CB52}" presName="base" presStyleLbl="dkBgShp" presStyleIdx="1" presStyleCnt="2"/>
      <dgm:spPr/>
    </dgm:pt>
  </dgm:ptLst>
  <dgm:cxnLst>
    <dgm:cxn modelId="{5A82321F-39BF-4A1F-AE5E-44BB722E3D76}" srcId="{9C58B1FD-C35F-4C03-A7DE-B9EF45A9DADA}" destId="{5D25C7CC-C62B-4AB5-AAC8-E6EFD328CB52}" srcOrd="0" destOrd="0" parTransId="{CE530C68-A03D-4B49-8808-12297A30C482}" sibTransId="{9E0564CB-E4AB-48A1-BE1C-88F255D9EF5B}"/>
    <dgm:cxn modelId="{393388FA-1894-4E44-B562-B9541430CF1C}" type="presOf" srcId="{5D25C7CC-C62B-4AB5-AAC8-E6EFD328CB52}" destId="{B9E04E6B-39FE-4EF8-B49D-7B92A0B3515F}" srcOrd="0" destOrd="0" presId="urn:microsoft.com/office/officeart/2005/8/layout/hList3"/>
    <dgm:cxn modelId="{46413907-B911-49C5-95F1-2D8A836F1AED}" type="presOf" srcId="{DC95583A-A699-4CE6-AABD-70BEAF24A643}" destId="{001EB0B7-B944-4F97-8B09-BD142054DDE3}" srcOrd="0" destOrd="0" presId="urn:microsoft.com/office/officeart/2005/8/layout/hList3"/>
    <dgm:cxn modelId="{232EDBA1-0A68-4DE0-B59F-7B3589F2CAD1}" srcId="{9C58B1FD-C35F-4C03-A7DE-B9EF45A9DADA}" destId="{AD82D187-EC3F-4F3F-BCFB-B89BB62C2931}" srcOrd="1" destOrd="0" parTransId="{7A7EB2D8-3182-431B-82CE-8F7A6CDDC6F3}" sibTransId="{64887786-AE68-4E39-A8F1-C21F9498156E}"/>
    <dgm:cxn modelId="{495B495C-131C-445F-8090-29E3DA163624}" type="presOf" srcId="{9C58B1FD-C35F-4C03-A7DE-B9EF45A9DADA}" destId="{DF84371E-B461-46BA-BDCB-301518782327}" srcOrd="0" destOrd="0" presId="urn:microsoft.com/office/officeart/2005/8/layout/hList3"/>
    <dgm:cxn modelId="{7D44D805-DFC5-4AB2-9BF9-FD8C6C87E405}" srcId="{5D25C7CC-C62B-4AB5-AAC8-E6EFD328CB52}" destId="{DC95583A-A699-4CE6-AABD-70BEAF24A643}" srcOrd="0" destOrd="0" parTransId="{126779BE-C4FF-4E71-8354-76B43E8BF7B9}" sibTransId="{B4F16573-7D5C-48D3-894C-D4FC0F6B2E5B}"/>
    <dgm:cxn modelId="{59640876-C52B-414C-B9C9-131FA596B9BE}" type="presParOf" srcId="{DF84371E-B461-46BA-BDCB-301518782327}" destId="{B9E04E6B-39FE-4EF8-B49D-7B92A0B3515F}" srcOrd="0" destOrd="0" presId="urn:microsoft.com/office/officeart/2005/8/layout/hList3"/>
    <dgm:cxn modelId="{241DF224-B820-4B10-BBFC-9D60E36104DE}" type="presParOf" srcId="{DF84371E-B461-46BA-BDCB-301518782327}" destId="{257E84C4-3903-45F0-909E-6D6798170751}" srcOrd="1" destOrd="0" presId="urn:microsoft.com/office/officeart/2005/8/layout/hList3"/>
    <dgm:cxn modelId="{C186D963-B782-4D6A-99C5-4CC57691B7BF}" type="presParOf" srcId="{257E84C4-3903-45F0-909E-6D6798170751}" destId="{001EB0B7-B944-4F97-8B09-BD142054DDE3}" srcOrd="0" destOrd="0" presId="urn:microsoft.com/office/officeart/2005/8/layout/hList3"/>
    <dgm:cxn modelId="{91CBA14F-32B5-44D5-A427-CEB9643E1030}" type="presParOf" srcId="{DF84371E-B461-46BA-BDCB-301518782327}" destId="{A783D22D-74C5-4905-BF2C-AE677B040F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C6A265-3486-46A1-A032-91E858392C1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BA9EF-36D3-4F5B-9075-F13AA95F606C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200" dirty="0">
              <a:latin typeface="+mn-lt"/>
            </a:rPr>
            <a:t>В информационном письме от 30 мая 2017 г. N 3/177707676781 по аналогичному вопросу МВД России проинформировало Национальное объединения изыскателей и проектировщиков о том, что отдельные категории иностранных граждан согласно международным договорам Российской Федерации и законодательству Российской Федерации имеют право осуществлять трудовую деятельность на территории Российской Федерации без разрешения на работу либо патента. В частности, это касается лиц, которым предоставлен вид на жительства в Российской Федерации.</a:t>
          </a:r>
          <a:br>
            <a:rPr lang="ru-RU" sz="1200" dirty="0">
              <a:latin typeface="+mn-lt"/>
            </a:rPr>
          </a:br>
          <a:r>
            <a:rPr lang="ru-RU" sz="1200" dirty="0">
              <a:latin typeface="+mn-lt"/>
            </a:rPr>
            <a:t>При таком положении обжалуемое решение Ассоциации «Национальное объединение строителей» от 29 ноября 2017 года не основано на законе.</a:t>
          </a:r>
        </a:p>
      </dgm:t>
    </dgm:pt>
    <dgm:pt modelId="{EF78D81A-3083-4FF4-B69D-AD70B95DF634}" type="sibTrans" cxnId="{FE0FD116-A0C3-4F13-8B63-C23F1DDB201D}">
      <dgm:prSet/>
      <dgm:spPr/>
      <dgm:t>
        <a:bodyPr/>
        <a:lstStyle/>
        <a:p>
          <a:endParaRPr lang="ru-RU"/>
        </a:p>
      </dgm:t>
    </dgm:pt>
    <dgm:pt modelId="{B4CC59B8-DB1A-4660-BDA1-263A2EEDF5FA}" type="parTrans" cxnId="{FE0FD116-A0C3-4F13-8B63-C23F1DDB201D}">
      <dgm:prSet/>
      <dgm:spPr/>
      <dgm:t>
        <a:bodyPr/>
        <a:lstStyle/>
        <a:p>
          <a:endParaRPr lang="ru-RU"/>
        </a:p>
      </dgm:t>
    </dgm:pt>
    <dgm:pt modelId="{AEF09FB8-C0B5-4704-A550-6310025EAE6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latin typeface="+mn-lt"/>
            </a:rPr>
            <a:t>Напротив, административный истец </a:t>
          </a:r>
          <a:r>
            <a:rPr lang="ru-RU" sz="1200" b="1" u="sng" dirty="0">
              <a:latin typeface="+mn-lt"/>
            </a:rPr>
            <a:t>доказал факт нарушения своих прав, свобод и законных интересов, защищаемых Приказом Минстроя России от 6 апреля 2017 г. № 688/</a:t>
          </a:r>
          <a:r>
            <a:rPr lang="ru-RU" sz="1200" b="1" u="sng" dirty="0" err="1">
              <a:latin typeface="+mn-lt"/>
            </a:rPr>
            <a:t>пр</a:t>
          </a:r>
          <a:r>
            <a:rPr lang="ru-RU" sz="1200" dirty="0">
              <a:latin typeface="+mn-lt"/>
            </a:rPr>
            <a:t> "О порядке ведения национального реестра специалистов в области инженерных изысканий и другое"».</a:t>
          </a:r>
        </a:p>
      </dgm:t>
    </dgm:pt>
    <dgm:pt modelId="{A04E9DBE-B9B2-4C09-95F7-075B5DE44C87}" type="sibTrans" cxnId="{397BF13E-F756-4C20-9F28-A1CB0E289B45}">
      <dgm:prSet/>
      <dgm:spPr/>
      <dgm:t>
        <a:bodyPr/>
        <a:lstStyle/>
        <a:p>
          <a:endParaRPr lang="ru-RU"/>
        </a:p>
      </dgm:t>
    </dgm:pt>
    <dgm:pt modelId="{1B6BC95D-4B53-4565-A2C6-98ACE482CAF7}" type="parTrans" cxnId="{397BF13E-F756-4C20-9F28-A1CB0E289B45}">
      <dgm:prSet/>
      <dgm:spPr/>
      <dgm:t>
        <a:bodyPr/>
        <a:lstStyle/>
        <a:p>
          <a:endParaRPr lang="ru-RU"/>
        </a:p>
      </dgm:t>
    </dgm:pt>
    <dgm:pt modelId="{107C169D-8827-4061-B33E-35E0E4BCA53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>
              <a:latin typeface="+mn-lt"/>
            </a:rPr>
            <a:t>На основании изложенного судебная коллегия применительно к частям 9, 11 ст. 226 КАС РФ приходит к выводу, что </a:t>
          </a:r>
          <a:r>
            <a:rPr lang="ru-RU" sz="1200" b="1" u="sng" dirty="0">
              <a:latin typeface="+mn-lt"/>
            </a:rPr>
            <a:t>административным ответчиком не доказано, что порядок принятия оспариваемого решения соблюден, основания для принятия оспариваемого решения имелись, содержание оспариваемого решения соответствует нормативным правовым актам, регулирующим спорные отношения.</a:t>
          </a:r>
          <a:r>
            <a:rPr lang="ru-RU" sz="1200" dirty="0">
              <a:latin typeface="+mn-lt"/>
            </a:rPr>
            <a:t> </a:t>
          </a:r>
        </a:p>
      </dgm:t>
    </dgm:pt>
    <dgm:pt modelId="{D17E5027-BA66-432B-848C-A922B2AA6151}" type="sibTrans" cxnId="{D3A21BF2-2E76-40AF-A240-651A9609B9F9}">
      <dgm:prSet/>
      <dgm:spPr/>
      <dgm:t>
        <a:bodyPr/>
        <a:lstStyle/>
        <a:p>
          <a:endParaRPr lang="ru-RU"/>
        </a:p>
      </dgm:t>
    </dgm:pt>
    <dgm:pt modelId="{E13489AE-DC2A-47E0-9AAD-33FFB333553F}" type="parTrans" cxnId="{D3A21BF2-2E76-40AF-A240-651A9609B9F9}">
      <dgm:prSet/>
      <dgm:spPr/>
      <dgm:t>
        <a:bodyPr/>
        <a:lstStyle/>
        <a:p>
          <a:endParaRPr lang="ru-RU"/>
        </a:p>
      </dgm:t>
    </dgm:pt>
    <dgm:pt modelId="{14D7E797-021E-4313-A53E-6F7B35139939}" type="pres">
      <dgm:prSet presAssocID="{5DC6A265-3486-46A1-A032-91E858392C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9879B-5AD7-41BD-9E2D-7349AC8D99B2}" type="pres">
      <dgm:prSet presAssocID="{B43BA9EF-36D3-4F5B-9075-F13AA95F606C}" presName="boxAndChildren" presStyleCnt="0"/>
      <dgm:spPr/>
    </dgm:pt>
    <dgm:pt modelId="{88E23080-73CF-48F9-B18B-15FA4B67BAAD}" type="pres">
      <dgm:prSet presAssocID="{B43BA9EF-36D3-4F5B-9075-F13AA95F606C}" presName="parentTextBox" presStyleLbl="node1" presStyleIdx="0" presStyleCnt="1"/>
      <dgm:spPr/>
      <dgm:t>
        <a:bodyPr/>
        <a:lstStyle/>
        <a:p>
          <a:endParaRPr lang="ru-RU"/>
        </a:p>
      </dgm:t>
    </dgm:pt>
    <dgm:pt modelId="{463BFC4B-9FF6-4B51-A886-84DD525184D5}" type="pres">
      <dgm:prSet presAssocID="{B43BA9EF-36D3-4F5B-9075-F13AA95F606C}" presName="entireBox" presStyleLbl="node1" presStyleIdx="0" presStyleCnt="1" custLinFactNeighborX="-3423" custLinFactNeighborY="-11960"/>
      <dgm:spPr/>
      <dgm:t>
        <a:bodyPr/>
        <a:lstStyle/>
        <a:p>
          <a:endParaRPr lang="ru-RU"/>
        </a:p>
      </dgm:t>
    </dgm:pt>
    <dgm:pt modelId="{D6F10616-E4D8-4C07-8796-5E70527C1F4C}" type="pres">
      <dgm:prSet presAssocID="{B43BA9EF-36D3-4F5B-9075-F13AA95F606C}" presName="descendantBox" presStyleCnt="0"/>
      <dgm:spPr/>
    </dgm:pt>
    <dgm:pt modelId="{5380AD04-E257-4AD5-AB13-4B4687245A43}" type="pres">
      <dgm:prSet presAssocID="{107C169D-8827-4061-B33E-35E0E4BCA53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2066E-3A9D-40EE-BC20-0348D271061A}" type="pres">
      <dgm:prSet presAssocID="{AEF09FB8-C0B5-4704-A550-6310025EAE61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91F20-FDA8-475E-B5C1-DDEB87EAB6ED}" type="presOf" srcId="{B43BA9EF-36D3-4F5B-9075-F13AA95F606C}" destId="{88E23080-73CF-48F9-B18B-15FA4B67BAAD}" srcOrd="0" destOrd="0" presId="urn:microsoft.com/office/officeart/2005/8/layout/process4"/>
    <dgm:cxn modelId="{E7D9798D-8294-4E90-8E4D-79AD13330B09}" type="presOf" srcId="{5DC6A265-3486-46A1-A032-91E858392C14}" destId="{14D7E797-021E-4313-A53E-6F7B35139939}" srcOrd="0" destOrd="0" presId="urn:microsoft.com/office/officeart/2005/8/layout/process4"/>
    <dgm:cxn modelId="{F09C06DA-7542-47BB-80D6-99A090E3FD53}" type="presOf" srcId="{107C169D-8827-4061-B33E-35E0E4BCA533}" destId="{5380AD04-E257-4AD5-AB13-4B4687245A43}" srcOrd="0" destOrd="0" presId="urn:microsoft.com/office/officeart/2005/8/layout/process4"/>
    <dgm:cxn modelId="{DD065258-C368-45F0-94E6-90AC9BD044DC}" type="presOf" srcId="{B43BA9EF-36D3-4F5B-9075-F13AA95F606C}" destId="{463BFC4B-9FF6-4B51-A886-84DD525184D5}" srcOrd="1" destOrd="0" presId="urn:microsoft.com/office/officeart/2005/8/layout/process4"/>
    <dgm:cxn modelId="{FE0FD116-A0C3-4F13-8B63-C23F1DDB201D}" srcId="{5DC6A265-3486-46A1-A032-91E858392C14}" destId="{B43BA9EF-36D3-4F5B-9075-F13AA95F606C}" srcOrd="0" destOrd="0" parTransId="{B4CC59B8-DB1A-4660-BDA1-263A2EEDF5FA}" sibTransId="{EF78D81A-3083-4FF4-B69D-AD70B95DF634}"/>
    <dgm:cxn modelId="{D3A21BF2-2E76-40AF-A240-651A9609B9F9}" srcId="{B43BA9EF-36D3-4F5B-9075-F13AA95F606C}" destId="{107C169D-8827-4061-B33E-35E0E4BCA533}" srcOrd="0" destOrd="0" parTransId="{E13489AE-DC2A-47E0-9AAD-33FFB333553F}" sibTransId="{D17E5027-BA66-432B-848C-A922B2AA6151}"/>
    <dgm:cxn modelId="{397BF13E-F756-4C20-9F28-A1CB0E289B45}" srcId="{B43BA9EF-36D3-4F5B-9075-F13AA95F606C}" destId="{AEF09FB8-C0B5-4704-A550-6310025EAE61}" srcOrd="1" destOrd="0" parTransId="{1B6BC95D-4B53-4565-A2C6-98ACE482CAF7}" sibTransId="{A04E9DBE-B9B2-4C09-95F7-075B5DE44C87}"/>
    <dgm:cxn modelId="{3377CE6B-A567-406A-BC7E-5B428ACE1119}" type="presOf" srcId="{AEF09FB8-C0B5-4704-A550-6310025EAE61}" destId="{A4C2066E-3A9D-40EE-BC20-0348D271061A}" srcOrd="0" destOrd="0" presId="urn:microsoft.com/office/officeart/2005/8/layout/process4"/>
    <dgm:cxn modelId="{4780E452-59B9-45C1-8798-791D69D4484B}" type="presParOf" srcId="{14D7E797-021E-4313-A53E-6F7B35139939}" destId="{4629879B-5AD7-41BD-9E2D-7349AC8D99B2}" srcOrd="0" destOrd="0" presId="urn:microsoft.com/office/officeart/2005/8/layout/process4"/>
    <dgm:cxn modelId="{A19C5D22-A4F8-4E6D-B62B-1848E863B4DD}" type="presParOf" srcId="{4629879B-5AD7-41BD-9E2D-7349AC8D99B2}" destId="{88E23080-73CF-48F9-B18B-15FA4B67BAAD}" srcOrd="0" destOrd="0" presId="urn:microsoft.com/office/officeart/2005/8/layout/process4"/>
    <dgm:cxn modelId="{01C0B7E6-23CB-4F28-B2A6-88B215606AFF}" type="presParOf" srcId="{4629879B-5AD7-41BD-9E2D-7349AC8D99B2}" destId="{463BFC4B-9FF6-4B51-A886-84DD525184D5}" srcOrd="1" destOrd="0" presId="urn:microsoft.com/office/officeart/2005/8/layout/process4"/>
    <dgm:cxn modelId="{A579D914-AF06-4EEB-927B-A64EDA61E162}" type="presParOf" srcId="{4629879B-5AD7-41BD-9E2D-7349AC8D99B2}" destId="{D6F10616-E4D8-4C07-8796-5E70527C1F4C}" srcOrd="2" destOrd="0" presId="urn:microsoft.com/office/officeart/2005/8/layout/process4"/>
    <dgm:cxn modelId="{77C42AE9-451D-4D45-85E3-894D5156CD34}" type="presParOf" srcId="{D6F10616-E4D8-4C07-8796-5E70527C1F4C}" destId="{5380AD04-E257-4AD5-AB13-4B4687245A43}" srcOrd="0" destOrd="0" presId="urn:microsoft.com/office/officeart/2005/8/layout/process4"/>
    <dgm:cxn modelId="{816A8538-8578-4FB7-8EF0-DADB0EB995E1}" type="presParOf" srcId="{D6F10616-E4D8-4C07-8796-5E70527C1F4C}" destId="{A4C2066E-3A9D-40EE-BC20-0348D271061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E9878A-9BF5-46F3-B7F7-085F680B9BE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9FA9A0E-115D-463B-9C40-B3441A6063F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/>
            <a:t>МВД России в письме от 30 мая 2017 года, на которое сослалась Судебная коллегия по административным делам Мосгорсуда, указывает, что: «В целях Градостроительного кодекса Российской Федерации применено понятие «Разрешение на работу», четко определенное статьей 2 Федерального закона. Данное понятие не может быть рассмотрено как любое документальное подтверждение возможности трудовой деятельности иностранного гражданина на территории Российской Федерации и иметь иное </a:t>
          </a:r>
          <a:r>
            <a:rPr lang="ru-RU" dirty="0" err="1"/>
            <a:t>трактование</a:t>
          </a:r>
          <a:r>
            <a:rPr lang="ru-RU" dirty="0"/>
            <a:t>, чем предусмотрено указанной статьей Федерального закона»   </a:t>
          </a:r>
        </a:p>
      </dgm:t>
    </dgm:pt>
    <dgm:pt modelId="{4CD5BA59-F25E-41F7-BD24-ACBCDA53C2D0}" type="parTrans" cxnId="{FDF87BFC-FA09-4AEE-A772-A53BA820988C}">
      <dgm:prSet/>
      <dgm:spPr/>
      <dgm:t>
        <a:bodyPr/>
        <a:lstStyle/>
        <a:p>
          <a:endParaRPr lang="ru-RU"/>
        </a:p>
      </dgm:t>
    </dgm:pt>
    <dgm:pt modelId="{F146B5A0-1197-41B3-B3D6-4E4E6C9CE49E}" type="sibTrans" cxnId="{FDF87BFC-FA09-4AEE-A772-A53BA820988C}">
      <dgm:prSet/>
      <dgm:spPr/>
      <dgm:t>
        <a:bodyPr/>
        <a:lstStyle/>
        <a:p>
          <a:endParaRPr lang="ru-RU"/>
        </a:p>
      </dgm:t>
    </dgm:pt>
    <dgm:pt modelId="{343868A9-A9DA-44C1-9FE0-2AB6DD70393E}">
      <dgm:prSet/>
      <dgm:spPr/>
      <dgm:t>
        <a:bodyPr/>
        <a:lstStyle/>
        <a:p>
          <a:pPr algn="ctr"/>
          <a:r>
            <a:rPr lang="ru-RU" dirty="0"/>
            <a:t>Апелляционным определением  по этому делу (№ 33а-1452/2019) Мосгорсуд признал незаконным решение НОСТРОЙ об отказе в удовлетворении заявления о включении в НРС в области строительства, </a:t>
          </a:r>
          <a:r>
            <a:rPr lang="ru-RU" b="0" u="none" dirty="0"/>
            <a:t>обязал НОСТРОЙ повторно рассмотреть указанное заявление и принять решение в соответствии с </a:t>
          </a:r>
          <a:r>
            <a:rPr lang="ru-RU" b="0" u="none" dirty="0" smtClean="0"/>
            <a:t>законом. Кассационная инстанция оставила в силе принятые по делу акты.</a:t>
          </a:r>
          <a:endParaRPr lang="ru-RU" b="0" u="none" dirty="0"/>
        </a:p>
      </dgm:t>
    </dgm:pt>
    <dgm:pt modelId="{67836904-9901-4F70-A88B-EC2F1B6B5E48}" type="parTrans" cxnId="{72D9F25B-E7D3-4E63-A5B3-09FC415F4F64}">
      <dgm:prSet/>
      <dgm:spPr/>
      <dgm:t>
        <a:bodyPr/>
        <a:lstStyle/>
        <a:p>
          <a:endParaRPr lang="ru-RU"/>
        </a:p>
      </dgm:t>
    </dgm:pt>
    <dgm:pt modelId="{E57AAFCE-E7D2-404C-BC3C-11FE8C351BFA}" type="sibTrans" cxnId="{72D9F25B-E7D3-4E63-A5B3-09FC415F4F64}">
      <dgm:prSet/>
      <dgm:spPr/>
      <dgm:t>
        <a:bodyPr/>
        <a:lstStyle/>
        <a:p>
          <a:endParaRPr lang="ru-RU"/>
        </a:p>
      </dgm:t>
    </dgm:pt>
    <dgm:pt modelId="{5066B410-46E9-4910-BE5E-131C10ECA592}" type="pres">
      <dgm:prSet presAssocID="{CEE9878A-9BF5-46F3-B7F7-085F680B9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47170-8616-43E0-ADB8-FE95DE20EC0D}" type="pres">
      <dgm:prSet presAssocID="{99FA9A0E-115D-463B-9C40-B3441A6063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BD131-FACE-47D5-951E-5403939D7E59}" type="pres">
      <dgm:prSet presAssocID="{F146B5A0-1197-41B3-B3D6-4E4E6C9CE49E}" presName="spacer" presStyleCnt="0"/>
      <dgm:spPr/>
    </dgm:pt>
    <dgm:pt modelId="{1EF6E3EC-AB50-4991-96B3-9A5C1EE12E61}" type="pres">
      <dgm:prSet presAssocID="{343868A9-A9DA-44C1-9FE0-2AB6DD7039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5DF4F-6361-4348-8C57-4E0C5FF8FD14}" type="presOf" srcId="{CEE9878A-9BF5-46F3-B7F7-085F680B9BED}" destId="{5066B410-46E9-4910-BE5E-131C10ECA592}" srcOrd="0" destOrd="0" presId="urn:microsoft.com/office/officeart/2005/8/layout/vList2"/>
    <dgm:cxn modelId="{FDF87BFC-FA09-4AEE-A772-A53BA820988C}" srcId="{CEE9878A-9BF5-46F3-B7F7-085F680B9BED}" destId="{99FA9A0E-115D-463B-9C40-B3441A6063F2}" srcOrd="0" destOrd="0" parTransId="{4CD5BA59-F25E-41F7-BD24-ACBCDA53C2D0}" sibTransId="{F146B5A0-1197-41B3-B3D6-4E4E6C9CE49E}"/>
    <dgm:cxn modelId="{FB3EA264-EA4F-4130-894C-9A098451BF6A}" type="presOf" srcId="{343868A9-A9DA-44C1-9FE0-2AB6DD70393E}" destId="{1EF6E3EC-AB50-4991-96B3-9A5C1EE12E61}" srcOrd="0" destOrd="0" presId="urn:microsoft.com/office/officeart/2005/8/layout/vList2"/>
    <dgm:cxn modelId="{72D9F25B-E7D3-4E63-A5B3-09FC415F4F64}" srcId="{CEE9878A-9BF5-46F3-B7F7-085F680B9BED}" destId="{343868A9-A9DA-44C1-9FE0-2AB6DD70393E}" srcOrd="1" destOrd="0" parTransId="{67836904-9901-4F70-A88B-EC2F1B6B5E48}" sibTransId="{E57AAFCE-E7D2-404C-BC3C-11FE8C351BFA}"/>
    <dgm:cxn modelId="{B41DE9C1-61FE-42C3-B40A-2A8099F7EE80}" type="presOf" srcId="{99FA9A0E-115D-463B-9C40-B3441A6063F2}" destId="{32F47170-8616-43E0-ADB8-FE95DE20EC0D}" srcOrd="0" destOrd="0" presId="urn:microsoft.com/office/officeart/2005/8/layout/vList2"/>
    <dgm:cxn modelId="{FDAB2509-6D08-4BDD-8391-6C5727F06C8B}" type="presParOf" srcId="{5066B410-46E9-4910-BE5E-131C10ECA592}" destId="{32F47170-8616-43E0-ADB8-FE95DE20EC0D}" srcOrd="0" destOrd="0" presId="urn:microsoft.com/office/officeart/2005/8/layout/vList2"/>
    <dgm:cxn modelId="{1F7F5943-B616-409E-96C7-3DFA51E2B861}" type="presParOf" srcId="{5066B410-46E9-4910-BE5E-131C10ECA592}" destId="{58FBD131-FACE-47D5-951E-5403939D7E59}" srcOrd="1" destOrd="0" presId="urn:microsoft.com/office/officeart/2005/8/layout/vList2"/>
    <dgm:cxn modelId="{7C301C1A-C25D-4E73-9FA1-38A9343CA6A8}" type="presParOf" srcId="{5066B410-46E9-4910-BE5E-131C10ECA592}" destId="{1EF6E3EC-AB50-4991-96B3-9A5C1EE12E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979E4-0053-4277-8DDD-3B81679D0043}" type="doc">
      <dgm:prSet loTypeId="urn:microsoft.com/office/officeart/2005/8/layout/bList2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01FAAE-994F-42AD-BCC6-5376311ECA04}">
      <dgm:prSet/>
      <dgm:spPr/>
      <dgm:t>
        <a:bodyPr/>
        <a:lstStyle/>
        <a:p>
          <a:pPr algn="ctr" rtl="0"/>
          <a:r>
            <a:rPr lang="ru-RU" dirty="0"/>
            <a:t>Это подтверждается, например, определением Арбитражного суда города Москвы от 29.10.2018 по делу № А40-187926/2018</a:t>
          </a:r>
        </a:p>
      </dgm:t>
    </dgm:pt>
    <dgm:pt modelId="{1F901D31-1A62-48DA-A05A-4BDEE11504F5}" type="parTrans" cxnId="{3996BCE5-02A3-4E29-8C6E-16A34230AF97}">
      <dgm:prSet/>
      <dgm:spPr/>
      <dgm:t>
        <a:bodyPr/>
        <a:lstStyle/>
        <a:p>
          <a:endParaRPr lang="ru-RU"/>
        </a:p>
      </dgm:t>
    </dgm:pt>
    <dgm:pt modelId="{DC855E44-E777-4A5B-ABE4-06D6381DE26C}" type="sibTrans" cxnId="{3996BCE5-02A3-4E29-8C6E-16A34230AF97}">
      <dgm:prSet/>
      <dgm:spPr/>
      <dgm:t>
        <a:bodyPr/>
        <a:lstStyle/>
        <a:p>
          <a:endParaRPr lang="ru-RU"/>
        </a:p>
      </dgm:t>
    </dgm:pt>
    <dgm:pt modelId="{257A62BD-0FD6-42D7-BFF8-E1AE21D63469}">
      <dgm:prSet custT="1"/>
      <dgm:spPr/>
      <dgm:t>
        <a:bodyPr/>
        <a:lstStyle/>
        <a:p>
          <a:pPr algn="ctr" rtl="0"/>
          <a:r>
            <a:rPr lang="ru-RU" sz="1050" dirty="0"/>
            <a:t>НОСТРОЙ не является административным ответчиком (определение Пресненского районного суда от 25.05.2018 по делу № 2а-0065/19, определение Судебной коллегии по гражданским делам Московского городского суда от 06.02.2019, дело № 33-5370)</a:t>
          </a:r>
        </a:p>
      </dgm:t>
    </dgm:pt>
    <dgm:pt modelId="{89F541A5-1A78-404B-BD0B-7A028D776709}" type="parTrans" cxnId="{62686CFF-BB06-42B6-A6DB-1FD8056EB503}">
      <dgm:prSet/>
      <dgm:spPr/>
      <dgm:t>
        <a:bodyPr/>
        <a:lstStyle/>
        <a:p>
          <a:endParaRPr lang="ru-RU"/>
        </a:p>
      </dgm:t>
    </dgm:pt>
    <dgm:pt modelId="{456822B5-22F9-41FA-B03C-8A2DD9845346}" type="sibTrans" cxnId="{62686CFF-BB06-42B6-A6DB-1FD8056EB503}">
      <dgm:prSet/>
      <dgm:spPr/>
      <dgm:t>
        <a:bodyPr/>
        <a:lstStyle/>
        <a:p>
          <a:endParaRPr lang="ru-RU"/>
        </a:p>
      </dgm:t>
    </dgm:pt>
    <dgm:pt modelId="{48B4193D-1DBB-4ABA-B957-83B8846C67F7}">
      <dgm:prSet custT="1"/>
      <dgm:spPr/>
      <dgm:t>
        <a:bodyPr/>
        <a:lstStyle/>
        <a:p>
          <a:pPr algn="just" rtl="0"/>
          <a:r>
            <a:rPr lang="ru-RU" sz="1400" dirty="0"/>
            <a:t> Подведомственность споров</a:t>
          </a:r>
        </a:p>
      </dgm:t>
    </dgm:pt>
    <dgm:pt modelId="{5E3EC5B1-2337-4F59-BEAA-EA151CFBEFA7}" type="parTrans" cxnId="{3F8AA225-2B2D-4548-AC9A-509FB78BCA4B}">
      <dgm:prSet/>
      <dgm:spPr/>
      <dgm:t>
        <a:bodyPr/>
        <a:lstStyle/>
        <a:p>
          <a:endParaRPr lang="ru-RU"/>
        </a:p>
      </dgm:t>
    </dgm:pt>
    <dgm:pt modelId="{7BC607E6-44C0-4738-9C57-A793364ADDFC}" type="sibTrans" cxnId="{3F8AA225-2B2D-4548-AC9A-509FB78BCA4B}">
      <dgm:prSet/>
      <dgm:spPr/>
      <dgm:t>
        <a:bodyPr/>
        <a:lstStyle/>
        <a:p>
          <a:endParaRPr lang="ru-RU"/>
        </a:p>
      </dgm:t>
    </dgm:pt>
    <dgm:pt modelId="{789927CF-16E7-4A0F-A104-600A4F758AD3}">
      <dgm:prSet custT="1"/>
      <dgm:spPr/>
      <dgm:t>
        <a:bodyPr/>
        <a:lstStyle/>
        <a:p>
          <a:pPr algn="just" rtl="0"/>
          <a:r>
            <a:rPr lang="ru-RU" sz="1200" dirty="0"/>
            <a:t>Являются ли данные споры административными или гражданскими</a:t>
          </a:r>
        </a:p>
      </dgm:t>
    </dgm:pt>
    <dgm:pt modelId="{EDF1B4E4-A8C3-4A27-BE71-A36CCC7AC83B}" type="parTrans" cxnId="{BC437CF9-3C55-4566-89E6-4D6A2210BE9C}">
      <dgm:prSet/>
      <dgm:spPr/>
      <dgm:t>
        <a:bodyPr/>
        <a:lstStyle/>
        <a:p>
          <a:endParaRPr lang="ru-RU"/>
        </a:p>
      </dgm:t>
    </dgm:pt>
    <dgm:pt modelId="{A09FA5A7-DFEA-4634-9F8A-CA592826FA37}" type="sibTrans" cxnId="{BC437CF9-3C55-4566-89E6-4D6A2210BE9C}">
      <dgm:prSet/>
      <dgm:spPr/>
      <dgm:t>
        <a:bodyPr/>
        <a:lstStyle/>
        <a:p>
          <a:endParaRPr lang="ru-RU"/>
        </a:p>
      </dgm:t>
    </dgm:pt>
    <dgm:pt modelId="{07E5B7F4-D456-483F-A6C0-C22EF27283A5}">
      <dgm:prSet custT="1"/>
      <dgm:spPr/>
      <dgm:t>
        <a:bodyPr/>
        <a:lstStyle/>
        <a:p>
          <a:pPr algn="just"/>
          <a:r>
            <a:rPr lang="ru-RU" sz="1200" dirty="0"/>
            <a:t>Если НОСТРОЙ не обладает указанными полномочиями, то применим Гражданский процессуальный кодекс</a:t>
          </a:r>
        </a:p>
      </dgm:t>
    </dgm:pt>
    <dgm:pt modelId="{B0698516-FB8A-4FF2-BA52-714221259D8B}" type="parTrans" cxnId="{96EE2C81-7B07-493C-8ACE-17CD78C8F88E}">
      <dgm:prSet/>
      <dgm:spPr/>
      <dgm:t>
        <a:bodyPr/>
        <a:lstStyle/>
        <a:p>
          <a:endParaRPr lang="ru-RU"/>
        </a:p>
      </dgm:t>
    </dgm:pt>
    <dgm:pt modelId="{8F512E43-17A8-4559-80CB-7E234D3BC50A}" type="sibTrans" cxnId="{96EE2C81-7B07-493C-8ACE-17CD78C8F88E}">
      <dgm:prSet/>
      <dgm:spPr/>
      <dgm:t>
        <a:bodyPr/>
        <a:lstStyle/>
        <a:p>
          <a:endParaRPr lang="ru-RU"/>
        </a:p>
      </dgm:t>
    </dgm:pt>
    <dgm:pt modelId="{6615C0F1-4B75-4550-BA70-D891655ABDB4}">
      <dgm:prSet custT="1"/>
      <dgm:spPr/>
      <dgm:t>
        <a:bodyPr/>
        <a:lstStyle/>
        <a:p>
          <a:pPr algn="just" rtl="0"/>
          <a:r>
            <a:rPr lang="ru-RU" sz="1200" dirty="0"/>
            <a:t> Если НОСТРОЙ является организацией, наделенной отдельными государственными или иными публичными полномочиями в силу закона, то такие дела должны рассматриваться по правилам Кодекса административного судопроизводства. </a:t>
          </a:r>
        </a:p>
      </dgm:t>
    </dgm:pt>
    <dgm:pt modelId="{FF9E2687-91D6-4F46-8E1D-E91FC034B76D}" type="parTrans" cxnId="{523105C5-37AE-4B4D-90E6-B2D74EA5F708}">
      <dgm:prSet/>
      <dgm:spPr/>
      <dgm:t>
        <a:bodyPr/>
        <a:lstStyle/>
        <a:p>
          <a:endParaRPr lang="ru-RU"/>
        </a:p>
      </dgm:t>
    </dgm:pt>
    <dgm:pt modelId="{3BA43299-0AB8-45FD-B7BD-08174EBE714B}" type="sibTrans" cxnId="{523105C5-37AE-4B4D-90E6-B2D74EA5F708}">
      <dgm:prSet/>
      <dgm:spPr/>
      <dgm:t>
        <a:bodyPr/>
        <a:lstStyle/>
        <a:p>
          <a:endParaRPr lang="ru-RU"/>
        </a:p>
      </dgm:t>
    </dgm:pt>
    <dgm:pt modelId="{67ACA0F0-D9A0-488A-B3D0-CF46F6855A07}">
      <dgm:prSet custT="1"/>
      <dgm:spPr/>
      <dgm:t>
        <a:bodyPr/>
        <a:lstStyle/>
        <a:p>
          <a:pPr algn="just" rtl="0"/>
          <a:r>
            <a:rPr lang="ru-RU" sz="1400" dirty="0"/>
            <a:t>Указанная категория споров подведомственна судам общей юрисдикции. В случае подачи физическими лицами исковых заявлений в арбитражный суд, он прекращает производство </a:t>
          </a:r>
        </a:p>
      </dgm:t>
    </dgm:pt>
    <dgm:pt modelId="{F0FDAA44-46CF-4513-BCE9-9459C130F5B2}" type="parTrans" cxnId="{EFE54DE0-544B-4560-9798-F2BDDD01DB81}">
      <dgm:prSet/>
      <dgm:spPr/>
    </dgm:pt>
    <dgm:pt modelId="{F4B2B44E-039B-4FFA-B55F-195BC855CFA0}" type="sibTrans" cxnId="{EFE54DE0-544B-4560-9798-F2BDDD01DB81}">
      <dgm:prSet/>
      <dgm:spPr/>
    </dgm:pt>
    <dgm:pt modelId="{A5A542AB-0B1D-48C9-9B4E-03809FB741B1}" type="pres">
      <dgm:prSet presAssocID="{360979E4-0053-4277-8DDD-3B81679D004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D9D55-0A67-4F03-AB75-4DCE767D4E2C}" type="pres">
      <dgm:prSet presAssocID="{0C01FAAE-994F-42AD-BCC6-5376311ECA04}" presName="compNode" presStyleCnt="0"/>
      <dgm:spPr/>
    </dgm:pt>
    <dgm:pt modelId="{2F971195-30D6-433D-89BF-623F628B5AE1}" type="pres">
      <dgm:prSet presAssocID="{0C01FAAE-994F-42AD-BCC6-5376311ECA04}" presName="childRect" presStyleLbl="bgAcc1" presStyleIdx="0" presStyleCnt="2" custScaleX="119824" custScaleY="69052" custLinFactNeighborX="2161" custLinFactNeighborY="-33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C0CDC-5E23-418E-BF05-5E8F017F4779}" type="pres">
      <dgm:prSet presAssocID="{0C01FAAE-994F-42AD-BCC6-5376311ECA0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3E84-8F55-4EC3-BE8E-D6279E2AE902}" type="pres">
      <dgm:prSet presAssocID="{0C01FAAE-994F-42AD-BCC6-5376311ECA04}" presName="parentRect" presStyleLbl="alignNode1" presStyleIdx="0" presStyleCnt="2" custLinFactY="-32986" custLinFactNeighborX="-7865" custLinFactNeighborY="-100000"/>
      <dgm:spPr/>
      <dgm:t>
        <a:bodyPr/>
        <a:lstStyle/>
        <a:p>
          <a:endParaRPr lang="ru-RU"/>
        </a:p>
      </dgm:t>
    </dgm:pt>
    <dgm:pt modelId="{5D641239-2432-4E3A-ABEB-7D2A0A9121F8}" type="pres">
      <dgm:prSet presAssocID="{0C01FAAE-994F-42AD-BCC6-5376311ECA04}" presName="adorn" presStyleLbl="fgAccFollowNode1" presStyleIdx="0" presStyleCnt="2" custScaleX="49143" custScaleY="37856" custLinFactX="-100000" custLinFactY="-122959" custLinFactNeighborX="-169048" custLinFactNeighborY="-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404D65-5D6B-4C11-B0FE-34E4541AF49E}" type="pres">
      <dgm:prSet presAssocID="{DC855E44-E777-4A5B-ABE4-06D6381DE2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9627DB-E565-44A1-A31F-8AC9A6C07DEC}" type="pres">
      <dgm:prSet presAssocID="{257A62BD-0FD6-42D7-BFF8-E1AE21D63469}" presName="compNode" presStyleCnt="0"/>
      <dgm:spPr/>
    </dgm:pt>
    <dgm:pt modelId="{FADEF1B4-B8CC-47FB-91C3-89B91FCF4883}" type="pres">
      <dgm:prSet presAssocID="{257A62BD-0FD6-42D7-BFF8-E1AE21D63469}" presName="childRect" presStyleLbl="bgAcc1" presStyleIdx="1" presStyleCnt="2" custScaleX="119824" custScaleY="91088" custLinFactNeighborX="-2046" custLinFactNeighborY="-3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ED52D-B1A7-4593-915E-8D0B27F85D69}" type="pres">
      <dgm:prSet presAssocID="{257A62BD-0FD6-42D7-BFF8-E1AE21D634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214C2-02C4-4D37-AB50-E05B460C7428}" type="pres">
      <dgm:prSet presAssocID="{257A62BD-0FD6-42D7-BFF8-E1AE21D63469}" presName="parentRect" presStyleLbl="alignNode1" presStyleIdx="1" presStyleCnt="2" custScaleX="100083" custScaleY="116832" custLinFactNeighborX="7866" custLinFactNeighborY="-99294"/>
      <dgm:spPr/>
      <dgm:t>
        <a:bodyPr/>
        <a:lstStyle/>
        <a:p>
          <a:endParaRPr lang="ru-RU"/>
        </a:p>
      </dgm:t>
    </dgm:pt>
    <dgm:pt modelId="{FF6FE15E-E325-4D7D-8CDB-1F65FA6B5E68}" type="pres">
      <dgm:prSet presAssocID="{257A62BD-0FD6-42D7-BFF8-E1AE21D63469}" presName="adorn" presStyleLbl="fgAccFollowNode1" presStyleIdx="1" presStyleCnt="2" custScaleX="49143" custScaleY="37858" custLinFactX="-100000" custLinFactY="-143277" custLinFactNeighborX="-194961" custLinFactNeighborY="-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6913EBE-C820-4270-8996-6534D9CE27EB}" type="presOf" srcId="{DC855E44-E777-4A5B-ABE4-06D6381DE26C}" destId="{2B404D65-5D6B-4C11-B0FE-34E4541AF49E}" srcOrd="0" destOrd="0" presId="urn:microsoft.com/office/officeart/2005/8/layout/bList2#1"/>
    <dgm:cxn modelId="{A44657DA-CD74-4896-B6E7-620C73C782B4}" type="presOf" srcId="{0C01FAAE-994F-42AD-BCC6-5376311ECA04}" destId="{0DEC0CDC-5E23-418E-BF05-5E8F017F4779}" srcOrd="0" destOrd="0" presId="urn:microsoft.com/office/officeart/2005/8/layout/bList2#1"/>
    <dgm:cxn modelId="{96EE2C81-7B07-493C-8ACE-17CD78C8F88E}" srcId="{257A62BD-0FD6-42D7-BFF8-E1AE21D63469}" destId="{07E5B7F4-D456-483F-A6C0-C22EF27283A5}" srcOrd="2" destOrd="0" parTransId="{B0698516-FB8A-4FF2-BA52-714221259D8B}" sibTransId="{8F512E43-17A8-4559-80CB-7E234D3BC50A}"/>
    <dgm:cxn modelId="{F9769C24-9E1B-4CBE-80F4-89FB93B93545}" type="presOf" srcId="{07E5B7F4-D456-483F-A6C0-C22EF27283A5}" destId="{FADEF1B4-B8CC-47FB-91C3-89B91FCF4883}" srcOrd="0" destOrd="2" presId="urn:microsoft.com/office/officeart/2005/8/layout/bList2#1"/>
    <dgm:cxn modelId="{BC437CF9-3C55-4566-89E6-4D6A2210BE9C}" srcId="{257A62BD-0FD6-42D7-BFF8-E1AE21D63469}" destId="{789927CF-16E7-4A0F-A104-600A4F758AD3}" srcOrd="0" destOrd="0" parTransId="{EDF1B4E4-A8C3-4A27-BE71-A36CCC7AC83B}" sibTransId="{A09FA5A7-DFEA-4634-9F8A-CA592826FA37}"/>
    <dgm:cxn modelId="{60E9E45A-828C-4035-B29F-F8724E315286}" type="presOf" srcId="{360979E4-0053-4277-8DDD-3B81679D0043}" destId="{A5A542AB-0B1D-48C9-9B4E-03809FB741B1}" srcOrd="0" destOrd="0" presId="urn:microsoft.com/office/officeart/2005/8/layout/bList2#1"/>
    <dgm:cxn modelId="{62686CFF-BB06-42B6-A6DB-1FD8056EB503}" srcId="{360979E4-0053-4277-8DDD-3B81679D0043}" destId="{257A62BD-0FD6-42D7-BFF8-E1AE21D63469}" srcOrd="1" destOrd="0" parTransId="{89F541A5-1A78-404B-BD0B-7A028D776709}" sibTransId="{456822B5-22F9-41FA-B03C-8A2DD9845346}"/>
    <dgm:cxn modelId="{AC64B6ED-AD34-4E1C-89B9-96C17F47DA13}" type="presOf" srcId="{257A62BD-0FD6-42D7-BFF8-E1AE21D63469}" destId="{C02214C2-02C4-4D37-AB50-E05B460C7428}" srcOrd="1" destOrd="0" presId="urn:microsoft.com/office/officeart/2005/8/layout/bList2#1"/>
    <dgm:cxn modelId="{F12B82E2-44CD-42CB-917F-4C2D274DCBF1}" type="presOf" srcId="{6615C0F1-4B75-4550-BA70-D891655ABDB4}" destId="{FADEF1B4-B8CC-47FB-91C3-89B91FCF4883}" srcOrd="0" destOrd="1" presId="urn:microsoft.com/office/officeart/2005/8/layout/bList2#1"/>
    <dgm:cxn modelId="{4206552E-3760-4EEC-8D1F-569E2C5C4C95}" type="presOf" srcId="{0C01FAAE-994F-42AD-BCC6-5376311ECA04}" destId="{C6403E84-8F55-4EC3-BE8E-D6279E2AE902}" srcOrd="1" destOrd="0" presId="urn:microsoft.com/office/officeart/2005/8/layout/bList2#1"/>
    <dgm:cxn modelId="{ADA446F0-55CB-431F-BBEA-1975206AE119}" type="presOf" srcId="{257A62BD-0FD6-42D7-BFF8-E1AE21D63469}" destId="{13FED52D-B1A7-4593-915E-8D0B27F85D69}" srcOrd="0" destOrd="0" presId="urn:microsoft.com/office/officeart/2005/8/layout/bList2#1"/>
    <dgm:cxn modelId="{3F8AA225-2B2D-4548-AC9A-509FB78BCA4B}" srcId="{0C01FAAE-994F-42AD-BCC6-5376311ECA04}" destId="{48B4193D-1DBB-4ABA-B957-83B8846C67F7}" srcOrd="0" destOrd="0" parTransId="{5E3EC5B1-2337-4F59-BEAA-EA151CFBEFA7}" sibTransId="{7BC607E6-44C0-4738-9C57-A793364ADDFC}"/>
    <dgm:cxn modelId="{EFE54DE0-544B-4560-9798-F2BDDD01DB81}" srcId="{0C01FAAE-994F-42AD-BCC6-5376311ECA04}" destId="{67ACA0F0-D9A0-488A-B3D0-CF46F6855A07}" srcOrd="1" destOrd="0" parTransId="{F0FDAA44-46CF-4513-BCE9-9459C130F5B2}" sibTransId="{F4B2B44E-039B-4FFA-B55F-195BC855CFA0}"/>
    <dgm:cxn modelId="{523105C5-37AE-4B4D-90E6-B2D74EA5F708}" srcId="{257A62BD-0FD6-42D7-BFF8-E1AE21D63469}" destId="{6615C0F1-4B75-4550-BA70-D891655ABDB4}" srcOrd="1" destOrd="0" parTransId="{FF9E2687-91D6-4F46-8E1D-E91FC034B76D}" sibTransId="{3BA43299-0AB8-45FD-B7BD-08174EBE714B}"/>
    <dgm:cxn modelId="{BD58DAD2-7B4A-4AC9-BDC4-A9BF5E2BB715}" type="presOf" srcId="{789927CF-16E7-4A0F-A104-600A4F758AD3}" destId="{FADEF1B4-B8CC-47FB-91C3-89B91FCF4883}" srcOrd="0" destOrd="0" presId="urn:microsoft.com/office/officeart/2005/8/layout/bList2#1"/>
    <dgm:cxn modelId="{E9E852BF-7359-4C54-AAA7-1EE552789986}" type="presOf" srcId="{48B4193D-1DBB-4ABA-B957-83B8846C67F7}" destId="{2F971195-30D6-433D-89BF-623F628B5AE1}" srcOrd="0" destOrd="0" presId="urn:microsoft.com/office/officeart/2005/8/layout/bList2#1"/>
    <dgm:cxn modelId="{3996BCE5-02A3-4E29-8C6E-16A34230AF97}" srcId="{360979E4-0053-4277-8DDD-3B81679D0043}" destId="{0C01FAAE-994F-42AD-BCC6-5376311ECA04}" srcOrd="0" destOrd="0" parTransId="{1F901D31-1A62-48DA-A05A-4BDEE11504F5}" sibTransId="{DC855E44-E777-4A5B-ABE4-06D6381DE26C}"/>
    <dgm:cxn modelId="{56893CAB-CE51-4546-A9DE-F45C2B51593D}" type="presOf" srcId="{67ACA0F0-D9A0-488A-B3D0-CF46F6855A07}" destId="{2F971195-30D6-433D-89BF-623F628B5AE1}" srcOrd="0" destOrd="1" presId="urn:microsoft.com/office/officeart/2005/8/layout/bList2#1"/>
    <dgm:cxn modelId="{F397AD34-4A40-42C8-A0B1-586AD5B6A1C6}" type="presParOf" srcId="{A5A542AB-0B1D-48C9-9B4E-03809FB741B1}" destId="{221D9D55-0A67-4F03-AB75-4DCE767D4E2C}" srcOrd="0" destOrd="0" presId="urn:microsoft.com/office/officeart/2005/8/layout/bList2#1"/>
    <dgm:cxn modelId="{F30B0BFC-97EF-4520-9D06-2FF10FE6638F}" type="presParOf" srcId="{221D9D55-0A67-4F03-AB75-4DCE767D4E2C}" destId="{2F971195-30D6-433D-89BF-623F628B5AE1}" srcOrd="0" destOrd="0" presId="urn:microsoft.com/office/officeart/2005/8/layout/bList2#1"/>
    <dgm:cxn modelId="{7139A9D4-9D7A-4344-A5CB-F5A5BAA7FB4C}" type="presParOf" srcId="{221D9D55-0A67-4F03-AB75-4DCE767D4E2C}" destId="{0DEC0CDC-5E23-418E-BF05-5E8F017F4779}" srcOrd="1" destOrd="0" presId="urn:microsoft.com/office/officeart/2005/8/layout/bList2#1"/>
    <dgm:cxn modelId="{AB56F21D-BAFA-4CF5-92B0-82E0ADF42620}" type="presParOf" srcId="{221D9D55-0A67-4F03-AB75-4DCE767D4E2C}" destId="{C6403E84-8F55-4EC3-BE8E-D6279E2AE902}" srcOrd="2" destOrd="0" presId="urn:microsoft.com/office/officeart/2005/8/layout/bList2#1"/>
    <dgm:cxn modelId="{1C52F243-B5EB-44C9-A7C8-8A04732818AE}" type="presParOf" srcId="{221D9D55-0A67-4F03-AB75-4DCE767D4E2C}" destId="{5D641239-2432-4E3A-ABEB-7D2A0A9121F8}" srcOrd="3" destOrd="0" presId="urn:microsoft.com/office/officeart/2005/8/layout/bList2#1"/>
    <dgm:cxn modelId="{66E3BBA1-7F96-4789-AF84-49B673D0B2D1}" type="presParOf" srcId="{A5A542AB-0B1D-48C9-9B4E-03809FB741B1}" destId="{2B404D65-5D6B-4C11-B0FE-34E4541AF49E}" srcOrd="1" destOrd="0" presId="urn:microsoft.com/office/officeart/2005/8/layout/bList2#1"/>
    <dgm:cxn modelId="{13A435C2-7726-4BE6-B05A-EA1F393114BA}" type="presParOf" srcId="{A5A542AB-0B1D-48C9-9B4E-03809FB741B1}" destId="{079627DB-E565-44A1-A31F-8AC9A6C07DEC}" srcOrd="2" destOrd="0" presId="urn:microsoft.com/office/officeart/2005/8/layout/bList2#1"/>
    <dgm:cxn modelId="{3503427B-845D-4497-89C1-07ADEDCE74A0}" type="presParOf" srcId="{079627DB-E565-44A1-A31F-8AC9A6C07DEC}" destId="{FADEF1B4-B8CC-47FB-91C3-89B91FCF4883}" srcOrd="0" destOrd="0" presId="urn:microsoft.com/office/officeart/2005/8/layout/bList2#1"/>
    <dgm:cxn modelId="{3909DAD0-4441-4BCF-A888-13A9D2CC3746}" type="presParOf" srcId="{079627DB-E565-44A1-A31F-8AC9A6C07DEC}" destId="{13FED52D-B1A7-4593-915E-8D0B27F85D69}" srcOrd="1" destOrd="0" presId="urn:microsoft.com/office/officeart/2005/8/layout/bList2#1"/>
    <dgm:cxn modelId="{0C780452-E560-4DD1-A096-8FB934E0D79B}" type="presParOf" srcId="{079627DB-E565-44A1-A31F-8AC9A6C07DEC}" destId="{C02214C2-02C4-4D37-AB50-E05B460C7428}" srcOrd="2" destOrd="0" presId="urn:microsoft.com/office/officeart/2005/8/layout/bList2#1"/>
    <dgm:cxn modelId="{C2B83FAB-70AB-4E7D-A740-F5F3D7FA6FDC}" type="presParOf" srcId="{079627DB-E565-44A1-A31F-8AC9A6C07DEC}" destId="{FF6FE15E-E325-4D7D-8CDB-1F65FA6B5E6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80665-2A97-45AE-9335-538F3DD381FE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66D2F0E-EFC6-45A2-9CFE-CD4BC45B8DE6}">
      <dgm:prSet/>
      <dgm:spPr/>
      <dgm:t>
        <a:bodyPr/>
        <a:lstStyle/>
        <a:p>
          <a:pPr algn="just" rtl="0"/>
          <a:r>
            <a:rPr lang="ru-RU" i="1" dirty="0"/>
            <a:t>Только при соответствии специальности заявителя специальности, указанной в Перечне направлений подготовки, специальностей в области строительства, НОСТРОЙ имеет право включать сведения о таком заявителе в Национальный реестр специалистов в области строительства (при условии соблюдения и иных требований законодательства).</a:t>
          </a:r>
        </a:p>
      </dgm:t>
    </dgm:pt>
    <dgm:pt modelId="{97D3BA18-9528-4D6B-82EE-C2A75655A51F}" type="parTrans" cxnId="{EDD16A2D-9586-4460-9DD1-0C5F2B291AF5}">
      <dgm:prSet/>
      <dgm:spPr/>
      <dgm:t>
        <a:bodyPr/>
        <a:lstStyle/>
        <a:p>
          <a:endParaRPr lang="ru-RU"/>
        </a:p>
      </dgm:t>
    </dgm:pt>
    <dgm:pt modelId="{7BC08A5E-1A42-4B39-BDA9-7A91795AFC0F}" type="sibTrans" cxnId="{EDD16A2D-9586-4460-9DD1-0C5F2B291AF5}">
      <dgm:prSet/>
      <dgm:spPr/>
      <dgm:t>
        <a:bodyPr/>
        <a:lstStyle/>
        <a:p>
          <a:endParaRPr lang="ru-RU"/>
        </a:p>
      </dgm:t>
    </dgm:pt>
    <dgm:pt modelId="{FD860DD2-33ED-4AD4-8A17-85D108EA8563}">
      <dgm:prSet/>
      <dgm:spPr/>
      <dgm:t>
        <a:bodyPr/>
        <a:lstStyle/>
        <a:p>
          <a:pPr algn="just" rtl="0"/>
          <a:r>
            <a:rPr lang="ru-RU" dirty="0"/>
            <a:t>Минстрой России регулярно указывает, в том числе в письме от 12 июля 2017 года № 24613-ХМ/02, что для включения сведений о лице в НРС специальность (направление подготовки) заявителя должна быть включена в Перечень направлений подготовки, специальностей в области строительства. Расширительное использование Перечня невозможно.</a:t>
          </a:r>
          <a:endParaRPr lang="ru-RU" i="1" dirty="0"/>
        </a:p>
      </dgm:t>
    </dgm:pt>
    <dgm:pt modelId="{18ED0D1C-153F-4766-8160-9EE49CA76F19}" type="parTrans" cxnId="{F7D42111-FFA8-4891-9232-832DE1AF28AC}">
      <dgm:prSet/>
      <dgm:spPr/>
      <dgm:t>
        <a:bodyPr/>
        <a:lstStyle/>
        <a:p>
          <a:endParaRPr lang="ru-RU"/>
        </a:p>
      </dgm:t>
    </dgm:pt>
    <dgm:pt modelId="{36A2BF53-4268-4824-9829-ADCD1B798FC1}" type="sibTrans" cxnId="{F7D42111-FFA8-4891-9232-832DE1AF28AC}">
      <dgm:prSet/>
      <dgm:spPr/>
      <dgm:t>
        <a:bodyPr/>
        <a:lstStyle/>
        <a:p>
          <a:endParaRPr lang="ru-RU"/>
        </a:p>
      </dgm:t>
    </dgm:pt>
    <dgm:pt modelId="{83506B46-BF17-4972-88F5-8D99C6158695}" type="pres">
      <dgm:prSet presAssocID="{39C80665-2A97-45AE-9335-538F3DD381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64D21-94F7-4C17-9C9C-CFCBA9B66E99}" type="pres">
      <dgm:prSet presAssocID="{566D2F0E-EFC6-45A2-9CFE-CD4BC45B8D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E8DE7-CCC0-4F1B-8B50-6F0EDB2E7DF5}" type="pres">
      <dgm:prSet presAssocID="{7BC08A5E-1A42-4B39-BDA9-7A91795AFC0F}" presName="spacer" presStyleCnt="0"/>
      <dgm:spPr/>
    </dgm:pt>
    <dgm:pt modelId="{30EE7AF5-6CC5-4A14-B789-4FC7CE374453}" type="pres">
      <dgm:prSet presAssocID="{FD860DD2-33ED-4AD4-8A17-85D108EA85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42111-FFA8-4891-9232-832DE1AF28AC}" srcId="{39C80665-2A97-45AE-9335-538F3DD381FE}" destId="{FD860DD2-33ED-4AD4-8A17-85D108EA8563}" srcOrd="1" destOrd="0" parTransId="{18ED0D1C-153F-4766-8160-9EE49CA76F19}" sibTransId="{36A2BF53-4268-4824-9829-ADCD1B798FC1}"/>
    <dgm:cxn modelId="{4F702C22-DDD5-4594-92B6-0ACCCF82B652}" type="presOf" srcId="{FD860DD2-33ED-4AD4-8A17-85D108EA8563}" destId="{30EE7AF5-6CC5-4A14-B789-4FC7CE374453}" srcOrd="0" destOrd="0" presId="urn:microsoft.com/office/officeart/2005/8/layout/vList2"/>
    <dgm:cxn modelId="{EDD16A2D-9586-4460-9DD1-0C5F2B291AF5}" srcId="{39C80665-2A97-45AE-9335-538F3DD381FE}" destId="{566D2F0E-EFC6-45A2-9CFE-CD4BC45B8DE6}" srcOrd="0" destOrd="0" parTransId="{97D3BA18-9528-4D6B-82EE-C2A75655A51F}" sibTransId="{7BC08A5E-1A42-4B39-BDA9-7A91795AFC0F}"/>
    <dgm:cxn modelId="{E78CF988-7213-4E1D-9C1B-98C74BDA06D4}" type="presOf" srcId="{566D2F0E-EFC6-45A2-9CFE-CD4BC45B8DE6}" destId="{9DC64D21-94F7-4C17-9C9C-CFCBA9B66E99}" srcOrd="0" destOrd="0" presId="urn:microsoft.com/office/officeart/2005/8/layout/vList2"/>
    <dgm:cxn modelId="{1BFEEAD7-1B53-4825-9EE5-B94EAF75A67E}" type="presOf" srcId="{39C80665-2A97-45AE-9335-538F3DD381FE}" destId="{83506B46-BF17-4972-88F5-8D99C6158695}" srcOrd="0" destOrd="0" presId="urn:microsoft.com/office/officeart/2005/8/layout/vList2"/>
    <dgm:cxn modelId="{84F5B2EB-F706-4506-B58C-74C8569A82F7}" type="presParOf" srcId="{83506B46-BF17-4972-88F5-8D99C6158695}" destId="{9DC64D21-94F7-4C17-9C9C-CFCBA9B66E99}" srcOrd="0" destOrd="0" presId="urn:microsoft.com/office/officeart/2005/8/layout/vList2"/>
    <dgm:cxn modelId="{C1FAB53C-58F8-4758-BA61-C5EB628D8F0B}" type="presParOf" srcId="{83506B46-BF17-4972-88F5-8D99C6158695}" destId="{70BE8DE7-CCC0-4F1B-8B50-6F0EDB2E7DF5}" srcOrd="1" destOrd="0" presId="urn:microsoft.com/office/officeart/2005/8/layout/vList2"/>
    <dgm:cxn modelId="{527256F7-2E37-411B-8839-8A4F78AD798A}" type="presParOf" srcId="{83506B46-BF17-4972-88F5-8D99C6158695}" destId="{30EE7AF5-6CC5-4A14-B789-4FC7CE37445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C80665-2A97-45AE-9335-538F3DD381FE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1C7F5FA-1E92-44E4-900B-45C50867283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Еще одно дело было рассмотрено Пресненским районным судом 20.08.2019 (по правилам ГПК РФ, дело № 2-5471/2019). Истцу присуждена квалификация «инженер по эксплуатации радиотехнических средств» по специальности «</a:t>
          </a:r>
          <a:r>
            <a:rPr lang="ru-RU" b="1" dirty="0">
              <a:solidFill>
                <a:schemeClr val="tx1"/>
              </a:solidFill>
            </a:rPr>
            <a:t>Командная тактическая Войск противовоздушной обороны</a:t>
          </a:r>
          <a:r>
            <a:rPr lang="ru-RU" dirty="0">
              <a:solidFill>
                <a:schemeClr val="tx1"/>
              </a:solidFill>
            </a:rPr>
            <a:t>». Истец указывал, что его специальность («военная») соответствует специальности  «Специальные радиотехнические системы» («гражданская») </a:t>
          </a:r>
        </a:p>
      </dgm:t>
    </dgm:pt>
    <dgm:pt modelId="{82DF3CD7-B67F-4ED6-BF81-A8A8D3C4676E}" type="parTrans" cxnId="{5F5ED214-80E6-4905-8F7D-37D2A286664F}">
      <dgm:prSet/>
      <dgm:spPr/>
      <dgm:t>
        <a:bodyPr/>
        <a:lstStyle/>
        <a:p>
          <a:endParaRPr lang="ru-RU"/>
        </a:p>
      </dgm:t>
    </dgm:pt>
    <dgm:pt modelId="{43A67D3A-8D67-498F-AEB4-EBF4EA616590}" type="sibTrans" cxnId="{5F5ED214-80E6-4905-8F7D-37D2A286664F}">
      <dgm:prSet/>
      <dgm:spPr/>
      <dgm:t>
        <a:bodyPr/>
        <a:lstStyle/>
        <a:p>
          <a:endParaRPr lang="ru-RU"/>
        </a:p>
      </dgm:t>
    </dgm:pt>
    <dgm:pt modelId="{2A950CE7-30B9-43BD-92BE-116740B17526}">
      <dgm:prSet/>
      <dgm:spPr/>
      <dgm:t>
        <a:bodyPr/>
        <a:lstStyle/>
        <a:p>
          <a:r>
            <a:rPr lang="ru-RU" dirty="0"/>
            <a:t>Специальность «Командная тактическая Войск противовоздушной обороны» отсутствует в Перечне направлений подготовки, специальностей в области строительства, что и послужило основанием для принятия НОСТРОЙ решения об отказе во включении сведений в НРС </a:t>
          </a:r>
        </a:p>
      </dgm:t>
    </dgm:pt>
    <dgm:pt modelId="{17285EF7-672A-4D48-B874-7E1C4D8C7038}" type="parTrans" cxnId="{5DCE5DCC-C078-4D8C-AD73-FAD764BF20BD}">
      <dgm:prSet/>
      <dgm:spPr/>
      <dgm:t>
        <a:bodyPr/>
        <a:lstStyle/>
        <a:p>
          <a:endParaRPr lang="ru-RU"/>
        </a:p>
      </dgm:t>
    </dgm:pt>
    <dgm:pt modelId="{A4320B3A-C029-49A6-9103-F29289BB6B79}" type="sibTrans" cxnId="{5DCE5DCC-C078-4D8C-AD73-FAD764BF20BD}">
      <dgm:prSet/>
      <dgm:spPr/>
      <dgm:t>
        <a:bodyPr/>
        <a:lstStyle/>
        <a:p>
          <a:endParaRPr lang="ru-RU"/>
        </a:p>
      </dgm:t>
    </dgm:pt>
    <dgm:pt modelId="{1888B4CC-FD28-46D2-B091-06FCD73A9F16}">
      <dgm:prSet/>
      <dgm:spPr/>
      <dgm:t>
        <a:bodyPr/>
        <a:lstStyle/>
        <a:p>
          <a:r>
            <a:rPr lang="ru-RU" dirty="0"/>
            <a:t>Отказывая в удовлетворении исковых требований суд указал, что «Минстрой России неоднократно указывал на необходимость руководствоваться исключительно Перечнем при разрешении вопроса о соответствии заявителя условиям включения в Национальный реестр специалистов в области строительства, содержащимся в </a:t>
          </a:r>
          <a:r>
            <a:rPr lang="ru-RU" dirty="0" err="1"/>
            <a:t>ГрК</a:t>
          </a:r>
          <a:r>
            <a:rPr lang="ru-RU" dirty="0"/>
            <a:t> РФ, то есть не допускать расширительного толкования специальностей включенных в Перечень, самостоятельно устанавливать тождественность специальностей.»</a:t>
          </a:r>
        </a:p>
      </dgm:t>
    </dgm:pt>
    <dgm:pt modelId="{5DE5203F-CE48-4B27-8840-B5CB0848FDC5}" type="parTrans" cxnId="{5F4AAB0B-0166-49E2-8003-4584CEE5145E}">
      <dgm:prSet/>
      <dgm:spPr/>
      <dgm:t>
        <a:bodyPr/>
        <a:lstStyle/>
        <a:p>
          <a:endParaRPr lang="ru-RU"/>
        </a:p>
      </dgm:t>
    </dgm:pt>
    <dgm:pt modelId="{3C7B2D72-E7D5-40AE-B71D-B897580CFA1D}" type="sibTrans" cxnId="{5F4AAB0B-0166-49E2-8003-4584CEE5145E}">
      <dgm:prSet/>
      <dgm:spPr/>
      <dgm:t>
        <a:bodyPr/>
        <a:lstStyle/>
        <a:p>
          <a:endParaRPr lang="ru-RU"/>
        </a:p>
      </dgm:t>
    </dgm:pt>
    <dgm:pt modelId="{0316E31F-EA99-44B1-A8E6-1297F02E5B04}">
      <dgm:prSet/>
      <dgm:spPr/>
      <dgm:t>
        <a:bodyPr/>
        <a:lstStyle/>
        <a:p>
          <a:r>
            <a:rPr lang="ru-RU" dirty="0"/>
            <a:t>«</a:t>
          </a:r>
          <a:r>
            <a:rPr lang="ru-RU" b="1" dirty="0"/>
            <a:t>НОСТРОЙ не наделен полномочием устанавливать соответствие специальностей, прямо не поименованных в Перечне, требованиям части 6 статьи 55.5-1 </a:t>
          </a:r>
          <a:r>
            <a:rPr lang="ru-RU" b="1" dirty="0" err="1"/>
            <a:t>ГрК</a:t>
          </a:r>
          <a:r>
            <a:rPr lang="ru-RU" b="1" dirty="0"/>
            <a:t> РФ</a:t>
          </a:r>
          <a:r>
            <a:rPr lang="ru-RU" dirty="0"/>
            <a:t>, обязан при проверке соответствия физического лица пункту 2 указанной нормы проверить наличие специальности в Перечне, сопоставив наименование такой специальности и, при наличии, классифицирующий такую специальность образовательный код («военные специальности» в Перечне не имеют кодов классификации).»</a:t>
          </a:r>
        </a:p>
      </dgm:t>
    </dgm:pt>
    <dgm:pt modelId="{99569235-451A-4EA4-A51F-1FC797BB4310}" type="parTrans" cxnId="{D175250E-F058-4A50-8AAB-782207432919}">
      <dgm:prSet/>
      <dgm:spPr/>
      <dgm:t>
        <a:bodyPr/>
        <a:lstStyle/>
        <a:p>
          <a:endParaRPr lang="ru-RU"/>
        </a:p>
      </dgm:t>
    </dgm:pt>
    <dgm:pt modelId="{5AB212F3-1F85-45E0-B0B4-160E4C4E5802}" type="sibTrans" cxnId="{D175250E-F058-4A50-8AAB-782207432919}">
      <dgm:prSet/>
      <dgm:spPr/>
      <dgm:t>
        <a:bodyPr/>
        <a:lstStyle/>
        <a:p>
          <a:endParaRPr lang="ru-RU"/>
        </a:p>
      </dgm:t>
    </dgm:pt>
    <dgm:pt modelId="{736EC853-773F-4C30-86C2-AAE753A78967}" type="pres">
      <dgm:prSet presAssocID="{39C80665-2A97-45AE-9335-538F3DD381F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0A76C-A7FD-428F-95EB-6539D32F69FF}" type="pres">
      <dgm:prSet presAssocID="{91C7F5FA-1E92-44E4-900B-45C508672832}" presName="roof" presStyleLbl="dkBgShp" presStyleIdx="0" presStyleCnt="2" custScaleY="88681"/>
      <dgm:spPr/>
      <dgm:t>
        <a:bodyPr/>
        <a:lstStyle/>
        <a:p>
          <a:endParaRPr lang="ru-RU"/>
        </a:p>
      </dgm:t>
    </dgm:pt>
    <dgm:pt modelId="{585305A0-A0E0-497A-BC18-3B379A36964C}" type="pres">
      <dgm:prSet presAssocID="{91C7F5FA-1E92-44E4-900B-45C508672832}" presName="pillars" presStyleCnt="0"/>
      <dgm:spPr/>
    </dgm:pt>
    <dgm:pt modelId="{005EDC08-2E92-44C2-BFBA-2E43865DC7D5}" type="pres">
      <dgm:prSet presAssocID="{91C7F5FA-1E92-44E4-900B-45C50867283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338A5-BAD9-4EF8-B564-14C05E51EA57}" type="pres">
      <dgm:prSet presAssocID="{1888B4CC-FD28-46D2-B091-06FCD73A9F1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F84CD-03FD-41BB-B7A0-0E8ADB89A1D7}" type="pres">
      <dgm:prSet presAssocID="{0316E31F-EA99-44B1-A8E6-1297F02E5B0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CAFE0-C6F9-4C4B-BE30-2711C66B610F}" type="pres">
      <dgm:prSet presAssocID="{91C7F5FA-1E92-44E4-900B-45C508672832}" presName="base" presStyleLbl="dkBgShp" presStyleIdx="1" presStyleCnt="2"/>
      <dgm:spPr/>
    </dgm:pt>
  </dgm:ptLst>
  <dgm:cxnLst>
    <dgm:cxn modelId="{5DCE5DCC-C078-4D8C-AD73-FAD764BF20BD}" srcId="{91C7F5FA-1E92-44E4-900B-45C508672832}" destId="{2A950CE7-30B9-43BD-92BE-116740B17526}" srcOrd="0" destOrd="0" parTransId="{17285EF7-672A-4D48-B874-7E1C4D8C7038}" sibTransId="{A4320B3A-C029-49A6-9103-F29289BB6B79}"/>
    <dgm:cxn modelId="{5F4AAB0B-0166-49E2-8003-4584CEE5145E}" srcId="{91C7F5FA-1E92-44E4-900B-45C508672832}" destId="{1888B4CC-FD28-46D2-B091-06FCD73A9F16}" srcOrd="1" destOrd="0" parTransId="{5DE5203F-CE48-4B27-8840-B5CB0848FDC5}" sibTransId="{3C7B2D72-E7D5-40AE-B71D-B897580CFA1D}"/>
    <dgm:cxn modelId="{49DEECEC-F1E1-49FF-A2C5-F4EBE15CF880}" type="presOf" srcId="{0316E31F-EA99-44B1-A8E6-1297F02E5B04}" destId="{B20F84CD-03FD-41BB-B7A0-0E8ADB89A1D7}" srcOrd="0" destOrd="0" presId="urn:microsoft.com/office/officeart/2005/8/layout/hList3"/>
    <dgm:cxn modelId="{D175250E-F058-4A50-8AAB-782207432919}" srcId="{91C7F5FA-1E92-44E4-900B-45C508672832}" destId="{0316E31F-EA99-44B1-A8E6-1297F02E5B04}" srcOrd="2" destOrd="0" parTransId="{99569235-451A-4EA4-A51F-1FC797BB4310}" sibTransId="{5AB212F3-1F85-45E0-B0B4-160E4C4E5802}"/>
    <dgm:cxn modelId="{E8B64630-52E6-41EE-9675-EDFCD5760FB4}" type="presOf" srcId="{2A950CE7-30B9-43BD-92BE-116740B17526}" destId="{005EDC08-2E92-44C2-BFBA-2E43865DC7D5}" srcOrd="0" destOrd="0" presId="urn:microsoft.com/office/officeart/2005/8/layout/hList3"/>
    <dgm:cxn modelId="{4B90DF9B-5F3F-4BF5-A3F0-A9E084616191}" type="presOf" srcId="{39C80665-2A97-45AE-9335-538F3DD381FE}" destId="{736EC853-773F-4C30-86C2-AAE753A78967}" srcOrd="0" destOrd="0" presId="urn:microsoft.com/office/officeart/2005/8/layout/hList3"/>
    <dgm:cxn modelId="{8B7D674C-FD38-457C-B589-2C2D8497C03F}" type="presOf" srcId="{91C7F5FA-1E92-44E4-900B-45C508672832}" destId="{4F20A76C-A7FD-428F-95EB-6539D32F69FF}" srcOrd="0" destOrd="0" presId="urn:microsoft.com/office/officeart/2005/8/layout/hList3"/>
    <dgm:cxn modelId="{5F5ED214-80E6-4905-8F7D-37D2A286664F}" srcId="{39C80665-2A97-45AE-9335-538F3DD381FE}" destId="{91C7F5FA-1E92-44E4-900B-45C508672832}" srcOrd="0" destOrd="0" parTransId="{82DF3CD7-B67F-4ED6-BF81-A8A8D3C4676E}" sibTransId="{43A67D3A-8D67-498F-AEB4-EBF4EA616590}"/>
    <dgm:cxn modelId="{4E575D74-B50D-4834-82EC-161800EA71D0}" type="presOf" srcId="{1888B4CC-FD28-46D2-B091-06FCD73A9F16}" destId="{681338A5-BAD9-4EF8-B564-14C05E51EA57}" srcOrd="0" destOrd="0" presId="urn:microsoft.com/office/officeart/2005/8/layout/hList3"/>
    <dgm:cxn modelId="{2E536F03-3999-4A95-B853-F3664D6B8730}" type="presParOf" srcId="{736EC853-773F-4C30-86C2-AAE753A78967}" destId="{4F20A76C-A7FD-428F-95EB-6539D32F69FF}" srcOrd="0" destOrd="0" presId="urn:microsoft.com/office/officeart/2005/8/layout/hList3"/>
    <dgm:cxn modelId="{67075B15-DFAF-4134-9607-160DCEF1A175}" type="presParOf" srcId="{736EC853-773F-4C30-86C2-AAE753A78967}" destId="{585305A0-A0E0-497A-BC18-3B379A36964C}" srcOrd="1" destOrd="0" presId="urn:microsoft.com/office/officeart/2005/8/layout/hList3"/>
    <dgm:cxn modelId="{4916C94C-42A9-4DB9-8775-3F0387B02E27}" type="presParOf" srcId="{585305A0-A0E0-497A-BC18-3B379A36964C}" destId="{005EDC08-2E92-44C2-BFBA-2E43865DC7D5}" srcOrd="0" destOrd="0" presId="urn:microsoft.com/office/officeart/2005/8/layout/hList3"/>
    <dgm:cxn modelId="{E84990B0-3738-4CC8-BA43-D7E94C117654}" type="presParOf" srcId="{585305A0-A0E0-497A-BC18-3B379A36964C}" destId="{681338A5-BAD9-4EF8-B564-14C05E51EA57}" srcOrd="1" destOrd="0" presId="urn:microsoft.com/office/officeart/2005/8/layout/hList3"/>
    <dgm:cxn modelId="{A7C731E2-C624-47B8-9513-E95B63605CFE}" type="presParOf" srcId="{585305A0-A0E0-497A-BC18-3B379A36964C}" destId="{B20F84CD-03FD-41BB-B7A0-0E8ADB89A1D7}" srcOrd="2" destOrd="0" presId="urn:microsoft.com/office/officeart/2005/8/layout/hList3"/>
    <dgm:cxn modelId="{4A264454-CD2B-4FBD-89E6-7F46E1201494}" type="presParOf" srcId="{736EC853-773F-4C30-86C2-AAE753A78967}" destId="{683CAFE0-C6F9-4C4B-BE30-2711C66B610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80665-2A97-45AE-9335-538F3DD381FE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1C7F5FA-1E92-44E4-900B-45C508672832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21.01.2020 Пресненский </a:t>
          </a:r>
          <a:r>
            <a:rPr lang="ru-RU" sz="1600" dirty="0">
              <a:solidFill>
                <a:schemeClr val="tx1"/>
              </a:solidFill>
            </a:rPr>
            <a:t>районный суд 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>
              <a:solidFill>
                <a:schemeClr val="tx1"/>
              </a:solidFill>
            </a:rPr>
            <a:t>рассмотрел </a:t>
          </a:r>
          <a:r>
            <a:rPr lang="ru-RU" sz="1600" dirty="0" smtClean="0">
              <a:solidFill>
                <a:schemeClr val="tx1"/>
              </a:solidFill>
            </a:rPr>
            <a:t>гражданское дело № 2-339/2020 </a:t>
          </a:r>
          <a:r>
            <a:rPr lang="ru-RU" sz="1600" dirty="0" smtClean="0">
              <a:solidFill>
                <a:schemeClr val="tx1"/>
              </a:solidFill>
            </a:rPr>
            <a:t>по исковому </a:t>
          </a:r>
          <a:r>
            <a:rPr lang="ru-RU" sz="1600" dirty="0">
              <a:solidFill>
                <a:schemeClr val="tx1"/>
              </a:solidFill>
            </a:rPr>
            <a:t>заявлению физического лица к НОСТРОЙ. Суть дела в том, что у заявителя имеется диплом о высшем образовании </a:t>
          </a:r>
          <a:r>
            <a:rPr lang="ru-RU" sz="1600" b="1" dirty="0">
              <a:solidFill>
                <a:schemeClr val="tx1"/>
              </a:solidFill>
            </a:rPr>
            <a:t>по специальности </a:t>
          </a:r>
          <a:r>
            <a:rPr lang="ru-RU" sz="1600" b="1" dirty="0" smtClean="0">
              <a:solidFill>
                <a:schemeClr val="tx1"/>
              </a:solidFill>
            </a:rPr>
            <a:t>«Командная тактическая железнодорожных войск» </a:t>
          </a:r>
          <a:r>
            <a:rPr lang="ru-RU" sz="1600" dirty="0" smtClean="0">
              <a:solidFill>
                <a:schemeClr val="tx1"/>
              </a:solidFill>
            </a:rPr>
            <a:t>и </a:t>
          </a:r>
          <a:r>
            <a:rPr lang="ru-RU" sz="1600" dirty="0">
              <a:solidFill>
                <a:schemeClr val="tx1"/>
              </a:solidFill>
            </a:rPr>
            <a:t>заявитель </a:t>
          </a:r>
          <a:r>
            <a:rPr lang="ru-RU" sz="1600" dirty="0" smtClean="0">
              <a:solidFill>
                <a:schemeClr val="tx1"/>
              </a:solidFill>
            </a:rPr>
            <a:t>просил </a:t>
          </a:r>
          <a:r>
            <a:rPr lang="ru-RU" sz="1600" dirty="0">
              <a:solidFill>
                <a:schemeClr val="tx1"/>
              </a:solidFill>
            </a:rPr>
            <a:t>суд в том числе признать </a:t>
          </a:r>
          <a:r>
            <a:rPr lang="ru-RU" sz="1600" b="1" dirty="0">
              <a:solidFill>
                <a:schemeClr val="tx1"/>
              </a:solidFill>
            </a:rPr>
            <a:t>тождественность </a:t>
          </a:r>
          <a:r>
            <a:rPr lang="ru-RU" sz="1600" b="1" dirty="0" smtClean="0">
              <a:solidFill>
                <a:schemeClr val="tx1"/>
              </a:solidFill>
            </a:rPr>
            <a:t>своей специальности указанной в Перечне специальности «Командная тактическая строительства искусственных сооружений и железных дорог»</a:t>
          </a:r>
          <a:r>
            <a:rPr lang="ru-RU" sz="1600" dirty="0" smtClean="0">
              <a:solidFill>
                <a:schemeClr val="tx1"/>
              </a:solidFill>
            </a:rPr>
            <a:t>. Причем для доказательства соответствия истец представил письмо Военного института железнодорожных войск и военных сообщений о соответствии объема теоретических и практических навыков по дисциплинам специальности и квалификации, полученной истцом, специальности, включенной в Перечень</a:t>
          </a:r>
          <a:endParaRPr lang="ru-RU" sz="1600" dirty="0">
            <a:solidFill>
              <a:schemeClr val="tx1"/>
            </a:solidFill>
          </a:endParaRPr>
        </a:p>
      </dgm:t>
    </dgm:pt>
    <dgm:pt modelId="{82DF3CD7-B67F-4ED6-BF81-A8A8D3C4676E}" type="parTrans" cxnId="{5F5ED214-80E6-4905-8F7D-37D2A286664F}">
      <dgm:prSet/>
      <dgm:spPr/>
      <dgm:t>
        <a:bodyPr/>
        <a:lstStyle/>
        <a:p>
          <a:endParaRPr lang="ru-RU"/>
        </a:p>
      </dgm:t>
    </dgm:pt>
    <dgm:pt modelId="{43A67D3A-8D67-498F-AEB4-EBF4EA616590}" type="sibTrans" cxnId="{5F5ED214-80E6-4905-8F7D-37D2A286664F}">
      <dgm:prSet/>
      <dgm:spPr/>
      <dgm:t>
        <a:bodyPr/>
        <a:lstStyle/>
        <a:p>
          <a:endParaRPr lang="ru-RU"/>
        </a:p>
      </dgm:t>
    </dgm:pt>
    <dgm:pt modelId="{736EC853-773F-4C30-86C2-AAE753A78967}" type="pres">
      <dgm:prSet presAssocID="{39C80665-2A97-45AE-9335-538F3DD381F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0A76C-A7FD-428F-95EB-6539D32F69FF}" type="pres">
      <dgm:prSet presAssocID="{91C7F5FA-1E92-44E4-900B-45C508672832}" presName="roof" presStyleLbl="dkBgShp" presStyleIdx="0" presStyleCnt="2" custScaleY="219858" custLinFactNeighborX="-145" custLinFactNeighborY="12037"/>
      <dgm:spPr/>
      <dgm:t>
        <a:bodyPr/>
        <a:lstStyle/>
        <a:p>
          <a:endParaRPr lang="ru-RU"/>
        </a:p>
      </dgm:t>
    </dgm:pt>
    <dgm:pt modelId="{585305A0-A0E0-497A-BC18-3B379A36964C}" type="pres">
      <dgm:prSet presAssocID="{91C7F5FA-1E92-44E4-900B-45C508672832}" presName="pillars" presStyleCnt="0"/>
      <dgm:spPr/>
    </dgm:pt>
    <dgm:pt modelId="{005EDC08-2E92-44C2-BFBA-2E43865DC7D5}" type="pres">
      <dgm:prSet presAssocID="{91C7F5FA-1E92-44E4-900B-45C508672832}" presName="pillar1" presStyleLbl="node1" presStyleIdx="0" presStyleCnt="1" custFlipVert="1" custScaleY="6288" custLinFactNeighborY="-1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CAFE0-C6F9-4C4B-BE30-2711C66B610F}" type="pres">
      <dgm:prSet presAssocID="{91C7F5FA-1E92-44E4-900B-45C508672832}" presName="base" presStyleLbl="dkBgShp" presStyleIdx="1" presStyleCnt="2"/>
      <dgm:spPr/>
    </dgm:pt>
  </dgm:ptLst>
  <dgm:cxnLst>
    <dgm:cxn modelId="{5F5ED214-80E6-4905-8F7D-37D2A286664F}" srcId="{39C80665-2A97-45AE-9335-538F3DD381FE}" destId="{91C7F5FA-1E92-44E4-900B-45C508672832}" srcOrd="0" destOrd="0" parTransId="{82DF3CD7-B67F-4ED6-BF81-A8A8D3C4676E}" sibTransId="{43A67D3A-8D67-498F-AEB4-EBF4EA616590}"/>
    <dgm:cxn modelId="{51E4DFF9-B637-4F46-87CB-501D54E40A24}" type="presOf" srcId="{39C80665-2A97-45AE-9335-538F3DD381FE}" destId="{736EC853-773F-4C30-86C2-AAE753A78967}" srcOrd="0" destOrd="0" presId="urn:microsoft.com/office/officeart/2005/8/layout/hList3"/>
    <dgm:cxn modelId="{C8A6DE6F-7F3A-4F8E-9663-F0D256D0CEBA}" type="presOf" srcId="{91C7F5FA-1E92-44E4-900B-45C508672832}" destId="{4F20A76C-A7FD-428F-95EB-6539D32F69FF}" srcOrd="0" destOrd="0" presId="urn:microsoft.com/office/officeart/2005/8/layout/hList3"/>
    <dgm:cxn modelId="{B032EDFA-FE7A-4452-9BA3-C541F81C3AE9}" type="presParOf" srcId="{736EC853-773F-4C30-86C2-AAE753A78967}" destId="{4F20A76C-A7FD-428F-95EB-6539D32F69FF}" srcOrd="0" destOrd="0" presId="urn:microsoft.com/office/officeart/2005/8/layout/hList3"/>
    <dgm:cxn modelId="{9B5455D9-1CDA-4379-A21B-226CD42011E2}" type="presParOf" srcId="{736EC853-773F-4C30-86C2-AAE753A78967}" destId="{585305A0-A0E0-497A-BC18-3B379A36964C}" srcOrd="1" destOrd="0" presId="urn:microsoft.com/office/officeart/2005/8/layout/hList3"/>
    <dgm:cxn modelId="{E9013B6A-069B-442D-90EB-4AAA8CA9CBF5}" type="presParOf" srcId="{585305A0-A0E0-497A-BC18-3B379A36964C}" destId="{005EDC08-2E92-44C2-BFBA-2E43865DC7D5}" srcOrd="0" destOrd="0" presId="urn:microsoft.com/office/officeart/2005/8/layout/hList3"/>
    <dgm:cxn modelId="{057795B0-E5F0-4D33-9F33-D78F2258B1E5}" type="presParOf" srcId="{736EC853-773F-4C30-86C2-AAE753A78967}" destId="{683CAFE0-C6F9-4C4B-BE30-2711C66B610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C80665-2A97-45AE-9335-538F3DD381FE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36EC853-773F-4C30-86C2-AAE753A78967}" type="pres">
      <dgm:prSet presAssocID="{39C80665-2A97-45AE-9335-538F3DD381F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9A2B54A-55B3-4F0C-B452-5E73F9A49003}" type="presOf" srcId="{39C80665-2A97-45AE-9335-538F3DD381FE}" destId="{736EC853-773F-4C30-86C2-AAE753A78967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C80665-2A97-45AE-9335-538F3DD381FE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1C7F5FA-1E92-44E4-900B-45C508672832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Октябрьский районный суд города Иркутск рассмотрел административное дело по административному исковому заявлению физического лица к НОСТРОЙ. Суть дела в том, что у заявителя имеется диплом о высшем образовании </a:t>
          </a:r>
          <a:r>
            <a:rPr lang="ru-RU" sz="1600" b="1" dirty="0">
              <a:solidFill>
                <a:schemeClr val="tx1"/>
              </a:solidFill>
            </a:rPr>
            <a:t>по специальности «Электроснабжение промышленных предприятий»</a:t>
          </a:r>
          <a:r>
            <a:rPr lang="ru-RU" sz="1600" dirty="0">
              <a:solidFill>
                <a:schemeClr val="tx1"/>
              </a:solidFill>
            </a:rPr>
            <a:t>, и заявитель </a:t>
          </a:r>
          <a:r>
            <a:rPr lang="ru-RU" sz="1600" dirty="0" smtClean="0">
              <a:solidFill>
                <a:schemeClr val="tx1"/>
              </a:solidFill>
            </a:rPr>
            <a:t>просил </a:t>
          </a:r>
          <a:r>
            <a:rPr lang="ru-RU" sz="1600" dirty="0">
              <a:solidFill>
                <a:schemeClr val="tx1"/>
              </a:solidFill>
            </a:rPr>
            <a:t>суд в том числе признать </a:t>
          </a:r>
          <a:r>
            <a:rPr lang="ru-RU" sz="1600" b="1" dirty="0">
              <a:solidFill>
                <a:schemeClr val="tx1"/>
              </a:solidFill>
            </a:rPr>
            <a:t>тождественность специальности «Электроснабжение промышленных предприятий» специальности «Электроснабжение»</a:t>
          </a:r>
          <a:r>
            <a:rPr lang="ru-RU" sz="1600" dirty="0">
              <a:solidFill>
                <a:schemeClr val="tx1"/>
              </a:solidFill>
            </a:rPr>
            <a:t>.</a:t>
          </a:r>
        </a:p>
      </dgm:t>
    </dgm:pt>
    <dgm:pt modelId="{82DF3CD7-B67F-4ED6-BF81-A8A8D3C4676E}" type="parTrans" cxnId="{5F5ED214-80E6-4905-8F7D-37D2A286664F}">
      <dgm:prSet/>
      <dgm:spPr/>
      <dgm:t>
        <a:bodyPr/>
        <a:lstStyle/>
        <a:p>
          <a:endParaRPr lang="ru-RU"/>
        </a:p>
      </dgm:t>
    </dgm:pt>
    <dgm:pt modelId="{43A67D3A-8D67-498F-AEB4-EBF4EA616590}" type="sibTrans" cxnId="{5F5ED214-80E6-4905-8F7D-37D2A286664F}">
      <dgm:prSet/>
      <dgm:spPr/>
      <dgm:t>
        <a:bodyPr/>
        <a:lstStyle/>
        <a:p>
          <a:endParaRPr lang="ru-RU"/>
        </a:p>
      </dgm:t>
    </dgm:pt>
    <dgm:pt modelId="{CF7A38EB-F5FE-4483-A275-2F2512B56DF2}">
      <dgm:prSet custT="1"/>
      <dgm:spPr/>
      <dgm:t>
        <a:bodyPr/>
        <a:lstStyle/>
        <a:p>
          <a:r>
            <a:rPr lang="ru-RU" sz="1600" dirty="0"/>
            <a:t>В связи с тем, что специальность «Электроснабжение промышленных предприятий» в Перечне отсутствует, НОСТРОЙ был вынужден отказать во включении сведений о заявителе в Национальный реестр специалистов в области строительства.</a:t>
          </a:r>
        </a:p>
      </dgm:t>
    </dgm:pt>
    <dgm:pt modelId="{038BCAF7-F201-4ADC-B3E8-F083CB7957E6}" type="parTrans" cxnId="{858C1094-FC89-490F-9E2A-BB605BE1E995}">
      <dgm:prSet/>
      <dgm:spPr/>
      <dgm:t>
        <a:bodyPr/>
        <a:lstStyle/>
        <a:p>
          <a:endParaRPr lang="ru-RU"/>
        </a:p>
      </dgm:t>
    </dgm:pt>
    <dgm:pt modelId="{7C0AA0AB-3063-4D7C-8CDA-01D0CF420D1E}" type="sibTrans" cxnId="{858C1094-FC89-490F-9E2A-BB605BE1E995}">
      <dgm:prSet/>
      <dgm:spPr/>
      <dgm:t>
        <a:bodyPr/>
        <a:lstStyle/>
        <a:p>
          <a:endParaRPr lang="ru-RU"/>
        </a:p>
      </dgm:t>
    </dgm:pt>
    <dgm:pt modelId="{736EC853-773F-4C30-86C2-AAE753A78967}" type="pres">
      <dgm:prSet presAssocID="{39C80665-2A97-45AE-9335-538F3DD381F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0A76C-A7FD-428F-95EB-6539D32F69FF}" type="pres">
      <dgm:prSet presAssocID="{91C7F5FA-1E92-44E4-900B-45C508672832}" presName="roof" presStyleLbl="dkBgShp" presStyleIdx="0" presStyleCnt="2" custScaleY="148148" custLinFactNeighborX="-145" custLinFactNeighborY="12037"/>
      <dgm:spPr/>
      <dgm:t>
        <a:bodyPr/>
        <a:lstStyle/>
        <a:p>
          <a:endParaRPr lang="ru-RU"/>
        </a:p>
      </dgm:t>
    </dgm:pt>
    <dgm:pt modelId="{585305A0-A0E0-497A-BC18-3B379A36964C}" type="pres">
      <dgm:prSet presAssocID="{91C7F5FA-1E92-44E4-900B-45C508672832}" presName="pillars" presStyleCnt="0"/>
      <dgm:spPr/>
    </dgm:pt>
    <dgm:pt modelId="{005EDC08-2E92-44C2-BFBA-2E43865DC7D5}" type="pres">
      <dgm:prSet presAssocID="{91C7F5FA-1E92-44E4-900B-45C508672832}" presName="pillar1" presStyleLbl="node1" presStyleIdx="0" presStyleCnt="1" custScaleY="37390" custLinFactNeighborX="131" custLinFactNeighborY="-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CAFE0-C6F9-4C4B-BE30-2711C66B610F}" type="pres">
      <dgm:prSet presAssocID="{91C7F5FA-1E92-44E4-900B-45C508672832}" presName="base" presStyleLbl="dkBgShp" presStyleIdx="1" presStyleCnt="2"/>
      <dgm:spPr/>
    </dgm:pt>
  </dgm:ptLst>
  <dgm:cxnLst>
    <dgm:cxn modelId="{858C1094-FC89-490F-9E2A-BB605BE1E995}" srcId="{91C7F5FA-1E92-44E4-900B-45C508672832}" destId="{CF7A38EB-F5FE-4483-A275-2F2512B56DF2}" srcOrd="0" destOrd="0" parTransId="{038BCAF7-F201-4ADC-B3E8-F083CB7957E6}" sibTransId="{7C0AA0AB-3063-4D7C-8CDA-01D0CF420D1E}"/>
    <dgm:cxn modelId="{5F5ED214-80E6-4905-8F7D-37D2A286664F}" srcId="{39C80665-2A97-45AE-9335-538F3DD381FE}" destId="{91C7F5FA-1E92-44E4-900B-45C508672832}" srcOrd="0" destOrd="0" parTransId="{82DF3CD7-B67F-4ED6-BF81-A8A8D3C4676E}" sibTransId="{43A67D3A-8D67-498F-AEB4-EBF4EA616590}"/>
    <dgm:cxn modelId="{5B2CC3A4-DEA6-4CDE-8308-7365FC79DDCB}" type="presOf" srcId="{39C80665-2A97-45AE-9335-538F3DD381FE}" destId="{736EC853-773F-4C30-86C2-AAE753A78967}" srcOrd="0" destOrd="0" presId="urn:microsoft.com/office/officeart/2005/8/layout/hList3"/>
    <dgm:cxn modelId="{F92BDF56-17DA-428B-BAC0-5AEE41C88E34}" type="presOf" srcId="{CF7A38EB-F5FE-4483-A275-2F2512B56DF2}" destId="{005EDC08-2E92-44C2-BFBA-2E43865DC7D5}" srcOrd="0" destOrd="0" presId="urn:microsoft.com/office/officeart/2005/8/layout/hList3"/>
    <dgm:cxn modelId="{A816BBF9-3EFA-4A87-A88F-6B06B202AEC2}" type="presOf" srcId="{91C7F5FA-1E92-44E4-900B-45C508672832}" destId="{4F20A76C-A7FD-428F-95EB-6539D32F69FF}" srcOrd="0" destOrd="0" presId="urn:microsoft.com/office/officeart/2005/8/layout/hList3"/>
    <dgm:cxn modelId="{2CC5791C-3AEC-4B0F-8DCC-23BC86755D5D}" type="presParOf" srcId="{736EC853-773F-4C30-86C2-AAE753A78967}" destId="{4F20A76C-A7FD-428F-95EB-6539D32F69FF}" srcOrd="0" destOrd="0" presId="urn:microsoft.com/office/officeart/2005/8/layout/hList3"/>
    <dgm:cxn modelId="{EB27F5C6-9A7E-4423-8F1C-FC9AA1FFC14A}" type="presParOf" srcId="{736EC853-773F-4C30-86C2-AAE753A78967}" destId="{585305A0-A0E0-497A-BC18-3B379A36964C}" srcOrd="1" destOrd="0" presId="urn:microsoft.com/office/officeart/2005/8/layout/hList3"/>
    <dgm:cxn modelId="{F5B47C4D-6C7D-40FD-86B9-B9AAF34D2CFA}" type="presParOf" srcId="{585305A0-A0E0-497A-BC18-3B379A36964C}" destId="{005EDC08-2E92-44C2-BFBA-2E43865DC7D5}" srcOrd="0" destOrd="0" presId="urn:microsoft.com/office/officeart/2005/8/layout/hList3"/>
    <dgm:cxn modelId="{FF7BFE67-1443-4E04-9AA1-CD8492DD418C}" type="presParOf" srcId="{736EC853-773F-4C30-86C2-AAE753A78967}" destId="{683CAFE0-C6F9-4C4B-BE30-2711C66B610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E9878A-9BF5-46F3-B7F7-085F680B9BE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9FA9A0E-115D-463B-9C40-B3441A6063F2}">
      <dgm:prSet custT="1"/>
      <dgm:spPr/>
      <dgm:t>
        <a:bodyPr/>
        <a:lstStyle/>
        <a:p>
          <a:pPr rtl="0"/>
          <a:r>
            <a:rPr lang="ru-RU" sz="1400" dirty="0"/>
            <a:t>НОСТРОЙ в октябре 2017 года принял решение об отказе заявителю во включении сведений в Национальный реестр специалистов в области строительства по основанию: несоответствие заявителя требованию о наличии у него стажа работы в организациях, осуществляющих строительство, реконструкцию, капитальный ремонт объектов капитального строительства на инженерных должностях не менее чем три года, поскольку инспекция государственного строительного надзора, где работал заявитель в период с 2007 по 2017 г. в должности государственного инспектора, старшего государственного инспектора, главного государственного инспектора, начальника отдела, непосредственно не осуществляет деятельность по строительству, реконструкции, капитальному ремонту объектов капитального строительства. </a:t>
          </a:r>
        </a:p>
      </dgm:t>
    </dgm:pt>
    <dgm:pt modelId="{4CD5BA59-F25E-41F7-BD24-ACBCDA53C2D0}" type="parTrans" cxnId="{FDF87BFC-FA09-4AEE-A772-A53BA820988C}">
      <dgm:prSet/>
      <dgm:spPr/>
      <dgm:t>
        <a:bodyPr/>
        <a:lstStyle/>
        <a:p>
          <a:endParaRPr lang="ru-RU"/>
        </a:p>
      </dgm:t>
    </dgm:pt>
    <dgm:pt modelId="{F146B5A0-1197-41B3-B3D6-4E4E6C9CE49E}" type="sibTrans" cxnId="{FDF87BFC-FA09-4AEE-A772-A53BA820988C}">
      <dgm:prSet/>
      <dgm:spPr/>
      <dgm:t>
        <a:bodyPr/>
        <a:lstStyle/>
        <a:p>
          <a:endParaRPr lang="ru-RU"/>
        </a:p>
      </dgm:t>
    </dgm:pt>
    <dgm:pt modelId="{96C08682-6A3E-470B-9F42-58D90A7812F3}">
      <dgm:prSet/>
      <dgm:spPr/>
      <dgm:t>
        <a:bodyPr/>
        <a:lstStyle/>
        <a:p>
          <a:r>
            <a:rPr lang="ru-RU" dirty="0"/>
            <a:t>Данный отказ заявитель посчитал незаконным и необоснованным, поскольку орган государственного строительного надзора, в том числе инспекция государственного строительного надзора Новосибирской области, в порядке, определенном законодательством, </a:t>
          </a:r>
          <a:r>
            <a:rPr lang="ru-RU" u="sng" dirty="0"/>
            <a:t>выполняет блок работ по надзору (контролю) со стороны государства</a:t>
          </a:r>
          <a:r>
            <a:rPr lang="ru-RU" dirty="0"/>
            <a:t> за счет средств соответствующих бюджетов по наиболее значимым объектам. </a:t>
          </a:r>
        </a:p>
      </dgm:t>
    </dgm:pt>
    <dgm:pt modelId="{CDF7A072-39BF-4E03-8466-48CAE952839D}" type="parTrans" cxnId="{9ADC1F01-7339-4FB4-95C4-38E85889B7D3}">
      <dgm:prSet/>
      <dgm:spPr/>
      <dgm:t>
        <a:bodyPr/>
        <a:lstStyle/>
        <a:p>
          <a:endParaRPr lang="ru-RU"/>
        </a:p>
      </dgm:t>
    </dgm:pt>
    <dgm:pt modelId="{B024A566-EF4F-4CB1-8F78-7CEF315E8474}" type="sibTrans" cxnId="{9ADC1F01-7339-4FB4-95C4-38E85889B7D3}">
      <dgm:prSet/>
      <dgm:spPr/>
      <dgm:t>
        <a:bodyPr/>
        <a:lstStyle/>
        <a:p>
          <a:endParaRPr lang="ru-RU"/>
        </a:p>
      </dgm:t>
    </dgm:pt>
    <dgm:pt modelId="{FD5FCEDE-EA64-4FDE-8851-8FE97CFC3012}">
      <dgm:prSet/>
      <dgm:spPr/>
      <dgm:t>
        <a:bodyPr/>
        <a:lstStyle/>
        <a:p>
          <a:r>
            <a:rPr lang="ru-RU" dirty="0"/>
            <a:t>Пресненский районный суд города Москвы решением от 24 декабря 2018 года по гражданскому делу № 2-7320/2018 отказал заявителю в удовлетворении его требований.</a:t>
          </a:r>
        </a:p>
        <a:p>
          <a:r>
            <a:rPr lang="ru-RU" dirty="0"/>
            <a:t> </a:t>
          </a:r>
          <a:r>
            <a:rPr lang="ru-RU" b="1" u="sng" dirty="0"/>
            <a:t>НОСТРОЙ не был извещен о дате и месте заседания и, соответственно, не направлял позицию</a:t>
          </a:r>
          <a:r>
            <a:rPr lang="ru-RU" b="1" dirty="0"/>
            <a:t>.</a:t>
          </a:r>
        </a:p>
      </dgm:t>
    </dgm:pt>
    <dgm:pt modelId="{1FC194D8-F4E0-4E8B-B8FB-3898B97895F6}" type="parTrans" cxnId="{27359DB1-A904-45BC-B609-566EDB77FD53}">
      <dgm:prSet/>
      <dgm:spPr/>
      <dgm:t>
        <a:bodyPr/>
        <a:lstStyle/>
        <a:p>
          <a:endParaRPr lang="ru-RU"/>
        </a:p>
      </dgm:t>
    </dgm:pt>
    <dgm:pt modelId="{FBDF16DE-CECB-4164-9923-E5497028CC75}" type="sibTrans" cxnId="{27359DB1-A904-45BC-B609-566EDB77FD53}">
      <dgm:prSet/>
      <dgm:spPr/>
      <dgm:t>
        <a:bodyPr/>
        <a:lstStyle/>
        <a:p>
          <a:endParaRPr lang="ru-RU"/>
        </a:p>
      </dgm:t>
    </dgm:pt>
    <dgm:pt modelId="{19000747-96AA-4E85-95BC-81136259E85F}" type="pres">
      <dgm:prSet presAssocID="{CEE9878A-9BF5-46F3-B7F7-085F680B9B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7CC987-12A4-40BA-9220-C2067384FF44}" type="pres">
      <dgm:prSet presAssocID="{99FA9A0E-115D-463B-9C40-B3441A6063F2}" presName="boxAndChildren" presStyleCnt="0"/>
      <dgm:spPr/>
    </dgm:pt>
    <dgm:pt modelId="{2F01D392-8748-4654-AEA6-108A05707A39}" type="pres">
      <dgm:prSet presAssocID="{99FA9A0E-115D-463B-9C40-B3441A6063F2}" presName="parentTextBox" presStyleLbl="node1" presStyleIdx="0" presStyleCnt="1"/>
      <dgm:spPr/>
      <dgm:t>
        <a:bodyPr/>
        <a:lstStyle/>
        <a:p>
          <a:endParaRPr lang="ru-RU"/>
        </a:p>
      </dgm:t>
    </dgm:pt>
    <dgm:pt modelId="{C65C0BEC-29DB-4C7A-BAEE-23AAB72494E3}" type="pres">
      <dgm:prSet presAssocID="{99FA9A0E-115D-463B-9C40-B3441A6063F2}" presName="entireBox" presStyleLbl="node1" presStyleIdx="0" presStyleCnt="1" custLinFactNeighborY="-14419"/>
      <dgm:spPr/>
      <dgm:t>
        <a:bodyPr/>
        <a:lstStyle/>
        <a:p>
          <a:endParaRPr lang="ru-RU"/>
        </a:p>
      </dgm:t>
    </dgm:pt>
    <dgm:pt modelId="{13C44327-0E72-4AD0-9731-E596693A683F}" type="pres">
      <dgm:prSet presAssocID="{99FA9A0E-115D-463B-9C40-B3441A6063F2}" presName="descendantBox" presStyleCnt="0"/>
      <dgm:spPr/>
    </dgm:pt>
    <dgm:pt modelId="{6A8D5AC7-4C1B-418F-A7AC-814FEA3F67FF}" type="pres">
      <dgm:prSet presAssocID="{96C08682-6A3E-470B-9F42-58D90A7812F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B2D06-8FB6-4022-8655-4FAED1F10CD1}" type="pres">
      <dgm:prSet presAssocID="{FD5FCEDE-EA64-4FDE-8851-8FE97CFC3012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81F43-9414-4C1B-8B1B-F86F6902AFE3}" type="presOf" srcId="{CEE9878A-9BF5-46F3-B7F7-085F680B9BED}" destId="{19000747-96AA-4E85-95BC-81136259E85F}" srcOrd="0" destOrd="0" presId="urn:microsoft.com/office/officeart/2005/8/layout/process4"/>
    <dgm:cxn modelId="{970D6406-047F-4D8C-8D5E-468392246C1F}" type="presOf" srcId="{FD5FCEDE-EA64-4FDE-8851-8FE97CFC3012}" destId="{FB9B2D06-8FB6-4022-8655-4FAED1F10CD1}" srcOrd="0" destOrd="0" presId="urn:microsoft.com/office/officeart/2005/8/layout/process4"/>
    <dgm:cxn modelId="{ACDFCBF6-EAA2-4895-A760-D928860447A5}" type="presOf" srcId="{99FA9A0E-115D-463B-9C40-B3441A6063F2}" destId="{2F01D392-8748-4654-AEA6-108A05707A39}" srcOrd="0" destOrd="0" presId="urn:microsoft.com/office/officeart/2005/8/layout/process4"/>
    <dgm:cxn modelId="{CD917213-9976-4C1E-842C-97C494E478E1}" type="presOf" srcId="{99FA9A0E-115D-463B-9C40-B3441A6063F2}" destId="{C65C0BEC-29DB-4C7A-BAEE-23AAB72494E3}" srcOrd="1" destOrd="0" presId="urn:microsoft.com/office/officeart/2005/8/layout/process4"/>
    <dgm:cxn modelId="{9ADC1F01-7339-4FB4-95C4-38E85889B7D3}" srcId="{99FA9A0E-115D-463B-9C40-B3441A6063F2}" destId="{96C08682-6A3E-470B-9F42-58D90A7812F3}" srcOrd="0" destOrd="0" parTransId="{CDF7A072-39BF-4E03-8466-48CAE952839D}" sibTransId="{B024A566-EF4F-4CB1-8F78-7CEF315E8474}"/>
    <dgm:cxn modelId="{7DA23C20-705D-48CA-AF10-E9510B8BF729}" type="presOf" srcId="{96C08682-6A3E-470B-9F42-58D90A7812F3}" destId="{6A8D5AC7-4C1B-418F-A7AC-814FEA3F67FF}" srcOrd="0" destOrd="0" presId="urn:microsoft.com/office/officeart/2005/8/layout/process4"/>
    <dgm:cxn modelId="{27359DB1-A904-45BC-B609-566EDB77FD53}" srcId="{99FA9A0E-115D-463B-9C40-B3441A6063F2}" destId="{FD5FCEDE-EA64-4FDE-8851-8FE97CFC3012}" srcOrd="1" destOrd="0" parTransId="{1FC194D8-F4E0-4E8B-B8FB-3898B97895F6}" sibTransId="{FBDF16DE-CECB-4164-9923-E5497028CC75}"/>
    <dgm:cxn modelId="{FDF87BFC-FA09-4AEE-A772-A53BA820988C}" srcId="{CEE9878A-9BF5-46F3-B7F7-085F680B9BED}" destId="{99FA9A0E-115D-463B-9C40-B3441A6063F2}" srcOrd="0" destOrd="0" parTransId="{4CD5BA59-F25E-41F7-BD24-ACBCDA53C2D0}" sibTransId="{F146B5A0-1197-41B3-B3D6-4E4E6C9CE49E}"/>
    <dgm:cxn modelId="{B4142530-4B4C-4D79-A850-A7FCE4590259}" type="presParOf" srcId="{19000747-96AA-4E85-95BC-81136259E85F}" destId="{7D7CC987-12A4-40BA-9220-C2067384FF44}" srcOrd="0" destOrd="0" presId="urn:microsoft.com/office/officeart/2005/8/layout/process4"/>
    <dgm:cxn modelId="{6868AFB0-A7D2-4802-83CB-0BD43F2E9085}" type="presParOf" srcId="{7D7CC987-12A4-40BA-9220-C2067384FF44}" destId="{2F01D392-8748-4654-AEA6-108A05707A39}" srcOrd="0" destOrd="0" presId="urn:microsoft.com/office/officeart/2005/8/layout/process4"/>
    <dgm:cxn modelId="{9C25E35C-9A62-4132-9A0E-675B6090DBD7}" type="presParOf" srcId="{7D7CC987-12A4-40BA-9220-C2067384FF44}" destId="{C65C0BEC-29DB-4C7A-BAEE-23AAB72494E3}" srcOrd="1" destOrd="0" presId="urn:microsoft.com/office/officeart/2005/8/layout/process4"/>
    <dgm:cxn modelId="{219F3A53-1B3C-4D53-9ACF-00E7AC40FF74}" type="presParOf" srcId="{7D7CC987-12A4-40BA-9220-C2067384FF44}" destId="{13C44327-0E72-4AD0-9731-E596693A683F}" srcOrd="2" destOrd="0" presId="urn:microsoft.com/office/officeart/2005/8/layout/process4"/>
    <dgm:cxn modelId="{BBDE18D9-D1F9-4D0B-9DC3-93074C4E7120}" type="presParOf" srcId="{13C44327-0E72-4AD0-9731-E596693A683F}" destId="{6A8D5AC7-4C1B-418F-A7AC-814FEA3F67FF}" srcOrd="0" destOrd="0" presId="urn:microsoft.com/office/officeart/2005/8/layout/process4"/>
    <dgm:cxn modelId="{90BBB445-7D05-44B6-AC94-2477852329A0}" type="presParOf" srcId="{13C44327-0E72-4AD0-9731-E596693A683F}" destId="{FB9B2D06-8FB6-4022-8655-4FAED1F10CD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9878A-9BF5-46F3-B7F7-085F680B9BE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9FA9A0E-115D-463B-9C40-B3441A6063F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ru-RU" sz="1600" b="0" dirty="0" smtClean="0">
              <a:solidFill>
                <a:schemeClr val="tx1"/>
              </a:solidFill>
            </a:rPr>
            <a:t>Пункт 2 части 6 статьи 55.5-1 </a:t>
          </a:r>
          <a:r>
            <a:rPr lang="ru-RU" sz="1600" b="0" dirty="0" err="1" smtClean="0">
              <a:solidFill>
                <a:schemeClr val="tx1"/>
              </a:solidFill>
            </a:rPr>
            <a:t>ГрК</a:t>
          </a:r>
          <a:r>
            <a:rPr lang="ru-RU" sz="1600" b="0" dirty="0" smtClean="0">
              <a:solidFill>
                <a:schemeClr val="tx1"/>
              </a:solidFill>
            </a:rPr>
            <a:t> РФ говорит </a:t>
          </a:r>
          <a:r>
            <a:rPr lang="ru-RU" sz="1600" b="1" dirty="0" smtClean="0">
              <a:solidFill>
                <a:schemeClr val="tx1"/>
              </a:solidFill>
            </a:rPr>
            <a:t>не только об инженерной должности</a:t>
          </a:r>
          <a:r>
            <a:rPr lang="ru-RU" sz="1600" b="0" dirty="0" smtClean="0">
              <a:solidFill>
                <a:schemeClr val="tx1"/>
              </a:solidFill>
            </a:rPr>
            <a:t>, но и о занятии такой должности, соответственно, </a:t>
          </a:r>
          <a:r>
            <a:rPr lang="ru-RU" sz="1600" b="1" dirty="0" smtClean="0">
              <a:solidFill>
                <a:schemeClr val="tx1"/>
              </a:solidFill>
            </a:rPr>
            <a:t>в организациях</a:t>
          </a:r>
          <a:r>
            <a:rPr lang="ru-RU" sz="1600" b="0" dirty="0" smtClean="0">
              <a:solidFill>
                <a:schemeClr val="tx1"/>
              </a:solidFill>
            </a:rPr>
            <a:t>, выполняющих инженерные изыскания, </a:t>
          </a:r>
          <a:r>
            <a:rPr lang="ru-RU" sz="1600" b="1" dirty="0" smtClean="0">
              <a:solidFill>
                <a:schemeClr val="tx1"/>
              </a:solidFill>
            </a:rPr>
            <a:t>осуществляющих</a:t>
          </a:r>
          <a:r>
            <a:rPr lang="ru-RU" sz="1600" b="0" dirty="0" smtClean="0">
              <a:solidFill>
                <a:schemeClr val="tx1"/>
              </a:solidFill>
            </a:rPr>
            <a:t> подготовку проектной документации, </a:t>
          </a:r>
          <a:r>
            <a:rPr lang="ru-RU" sz="1600" b="1" dirty="0" smtClean="0">
              <a:solidFill>
                <a:schemeClr val="tx1"/>
              </a:solidFill>
            </a:rPr>
            <a:t>строительство, реконструкцию, капитальный ремонт, снос объектов капитального строительства</a:t>
          </a:r>
          <a:r>
            <a:rPr lang="ru-RU" sz="1600" b="0" dirty="0" smtClean="0">
              <a:solidFill>
                <a:schemeClr val="tx1"/>
              </a:solidFill>
            </a:rPr>
            <a:t>.</a:t>
          </a:r>
        </a:p>
        <a:p>
          <a:pPr algn="ctr" rtl="0"/>
          <a:r>
            <a:rPr lang="ru-RU" sz="1600" b="1" u="sng" dirty="0" smtClean="0">
              <a:solidFill>
                <a:schemeClr val="tx1"/>
              </a:solidFill>
            </a:rPr>
            <a:t>Является ли инспекция государственного строительного надзора организацией, осуществляющей строительство, реконструкцию, капитальный ремонт, снос объектов капитального строительства? </a:t>
          </a:r>
        </a:p>
        <a:p>
          <a:pPr algn="ctr" rtl="0"/>
          <a:r>
            <a:rPr lang="ru-RU" sz="1400" dirty="0" smtClean="0"/>
            <a:t> </a:t>
          </a:r>
          <a:endParaRPr lang="ru-RU" sz="1400" dirty="0"/>
        </a:p>
      </dgm:t>
    </dgm:pt>
    <dgm:pt modelId="{4CD5BA59-F25E-41F7-BD24-ACBCDA53C2D0}" type="parTrans" cxnId="{FDF87BFC-FA09-4AEE-A772-A53BA820988C}">
      <dgm:prSet/>
      <dgm:spPr/>
      <dgm:t>
        <a:bodyPr/>
        <a:lstStyle/>
        <a:p>
          <a:endParaRPr lang="ru-RU"/>
        </a:p>
      </dgm:t>
    </dgm:pt>
    <dgm:pt modelId="{F146B5A0-1197-41B3-B3D6-4E4E6C9CE49E}" type="sibTrans" cxnId="{FDF87BFC-FA09-4AEE-A772-A53BA820988C}">
      <dgm:prSet/>
      <dgm:spPr/>
      <dgm:t>
        <a:bodyPr/>
        <a:lstStyle/>
        <a:p>
          <a:endParaRPr lang="ru-RU"/>
        </a:p>
      </dgm:t>
    </dgm:pt>
    <dgm:pt modelId="{19000747-96AA-4E85-95BC-81136259E85F}" type="pres">
      <dgm:prSet presAssocID="{CEE9878A-9BF5-46F3-B7F7-085F680B9B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7CC987-12A4-40BA-9220-C2067384FF44}" type="pres">
      <dgm:prSet presAssocID="{99FA9A0E-115D-463B-9C40-B3441A6063F2}" presName="boxAndChildren" presStyleCnt="0"/>
      <dgm:spPr/>
    </dgm:pt>
    <dgm:pt modelId="{2F01D392-8748-4654-AEA6-108A05707A39}" type="pres">
      <dgm:prSet presAssocID="{99FA9A0E-115D-463B-9C40-B3441A6063F2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7964EA0A-36E6-450E-AADA-2982FE48FBEB}" type="presOf" srcId="{CEE9878A-9BF5-46F3-B7F7-085F680B9BED}" destId="{19000747-96AA-4E85-95BC-81136259E85F}" srcOrd="0" destOrd="0" presId="urn:microsoft.com/office/officeart/2005/8/layout/process4"/>
    <dgm:cxn modelId="{FDF87BFC-FA09-4AEE-A772-A53BA820988C}" srcId="{CEE9878A-9BF5-46F3-B7F7-085F680B9BED}" destId="{99FA9A0E-115D-463B-9C40-B3441A6063F2}" srcOrd="0" destOrd="0" parTransId="{4CD5BA59-F25E-41F7-BD24-ACBCDA53C2D0}" sibTransId="{F146B5A0-1197-41B3-B3D6-4E4E6C9CE49E}"/>
    <dgm:cxn modelId="{82496896-3351-4EDA-ADF3-716E9EB88F12}" type="presOf" srcId="{99FA9A0E-115D-463B-9C40-B3441A6063F2}" destId="{2F01D392-8748-4654-AEA6-108A05707A39}" srcOrd="0" destOrd="0" presId="urn:microsoft.com/office/officeart/2005/8/layout/process4"/>
    <dgm:cxn modelId="{55E82AF1-37D9-4FB8-A2A0-4C05EFFB897E}" type="presParOf" srcId="{19000747-96AA-4E85-95BC-81136259E85F}" destId="{7D7CC987-12A4-40BA-9220-C2067384FF44}" srcOrd="0" destOrd="0" presId="urn:microsoft.com/office/officeart/2005/8/layout/process4"/>
    <dgm:cxn modelId="{FFF19FDA-346B-44ED-BBED-8CEE294C806E}" type="presParOf" srcId="{7D7CC987-12A4-40BA-9220-C2067384FF44}" destId="{2F01D392-8748-4654-AEA6-108A05707A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0FA40-BFD5-4EFD-9D5B-85B44B5D2C67}">
      <dsp:nvSpPr>
        <dsp:cNvPr id="0" name=""/>
        <dsp:cNvSpPr/>
      </dsp:nvSpPr>
      <dsp:spPr>
        <a:xfrm>
          <a:off x="5976660" y="0"/>
          <a:ext cx="2722802" cy="163368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baseline="0" dirty="0" smtClean="0">
              <a:solidFill>
                <a:schemeClr val="tx1"/>
              </a:solidFill>
            </a:rPr>
            <a:t>3) </a:t>
          </a:r>
          <a:r>
            <a:rPr lang="ru-RU" sz="2300" b="0" i="0" kern="1200" baseline="0" dirty="0">
              <a:solidFill>
                <a:schemeClr val="tx1"/>
              </a:solidFill>
            </a:rPr>
            <a:t>отказы в связи с отсутствием разрешения на работу</a:t>
          </a:r>
        </a:p>
      </dsp:txBody>
      <dsp:txXfrm>
        <a:off x="5976660" y="0"/>
        <a:ext cx="2722802" cy="1633681"/>
      </dsp:txXfrm>
    </dsp:sp>
    <dsp:sp modelId="{03E1A425-3F70-4D89-B267-1E02A96AAF8E}">
      <dsp:nvSpPr>
        <dsp:cNvPr id="0" name=""/>
        <dsp:cNvSpPr/>
      </dsp:nvSpPr>
      <dsp:spPr>
        <a:xfrm>
          <a:off x="72018" y="22502"/>
          <a:ext cx="2722802" cy="16336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baseline="0" dirty="0" smtClean="0"/>
            <a:t>1) </a:t>
          </a:r>
          <a:r>
            <a:rPr lang="ru-RU" sz="2300" b="0" i="0" kern="1200" baseline="0" dirty="0"/>
            <a:t>отказы в связи с отсутствием надлежащего образования</a:t>
          </a:r>
        </a:p>
      </dsp:txBody>
      <dsp:txXfrm>
        <a:off x="72018" y="22502"/>
        <a:ext cx="2722802" cy="1633681"/>
      </dsp:txXfrm>
    </dsp:sp>
    <dsp:sp modelId="{A9638D19-622C-4DEF-A558-BA8CE9FCD6DE}">
      <dsp:nvSpPr>
        <dsp:cNvPr id="0" name=""/>
        <dsp:cNvSpPr/>
      </dsp:nvSpPr>
      <dsp:spPr>
        <a:xfrm>
          <a:off x="3041424" y="22502"/>
          <a:ext cx="2722802" cy="163368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baseline="0" dirty="0" smtClean="0"/>
            <a:t>2) </a:t>
          </a:r>
          <a:r>
            <a:rPr lang="ru-RU" sz="2300" b="0" i="0" kern="1200" baseline="0" dirty="0"/>
            <a:t>отказы в связи с отсутствием стажа работы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0" i="0" kern="1200" baseline="0" dirty="0"/>
        </a:p>
      </dsp:txBody>
      <dsp:txXfrm>
        <a:off x="3041424" y="22502"/>
        <a:ext cx="2722802" cy="1633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808EE-B337-4CD8-9E4C-59A4E2B25F5C}">
      <dsp:nvSpPr>
        <dsp:cNvPr id="0" name=""/>
        <dsp:cNvSpPr/>
      </dsp:nvSpPr>
      <dsp:spPr>
        <a:xfrm>
          <a:off x="0" y="2753256"/>
          <a:ext cx="8496944" cy="279053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Согласно письмам Министерства труда и социальной защиты Российской Федерации от 10 апреля 2017 года № 14-0/10/В-2727 и от 30 мая 2018 года № 14-2/13-441 общий трудовой стаж по профессии, специальности или направлению подготовки в области строительства может исчисляться с момента начала трудовой деятельности, в том числе при приобретении рабочей профессии.</a:t>
          </a:r>
        </a:p>
      </dsp:txBody>
      <dsp:txXfrm>
        <a:off x="0" y="2753256"/>
        <a:ext cx="8496944" cy="1506886"/>
      </dsp:txXfrm>
    </dsp:sp>
    <dsp:sp modelId="{5AE96AA4-5277-477F-A122-9EBE2FB97F8C}">
      <dsp:nvSpPr>
        <dsp:cNvPr id="0" name=""/>
        <dsp:cNvSpPr/>
      </dsp:nvSpPr>
      <dsp:spPr>
        <a:xfrm>
          <a:off x="0" y="4044126"/>
          <a:ext cx="4248472" cy="147988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Стаж работы на инженерных должностях является одним из видов специального трудового стажа. Трудовое законодательство не определяет понятия «стаж работы по специальности» и порядок его исчисления.</a:t>
          </a:r>
        </a:p>
      </dsp:txBody>
      <dsp:txXfrm>
        <a:off x="0" y="4044126"/>
        <a:ext cx="4248472" cy="1479882"/>
      </dsp:txXfrm>
    </dsp:sp>
    <dsp:sp modelId="{9D0EF1D0-205A-4906-A860-BBD93AE78DB8}">
      <dsp:nvSpPr>
        <dsp:cNvPr id="0" name=""/>
        <dsp:cNvSpPr/>
      </dsp:nvSpPr>
      <dsp:spPr>
        <a:xfrm>
          <a:off x="4248472" y="4044126"/>
          <a:ext cx="4248472" cy="147988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Специальный трудовой стаж имеет юридическое значение лишь в случаях, установленных законодательством. Порядок исчисления специального стажа определяется соответствующими нормативными актами (например, для адвокатов, федеральных судей).</a:t>
          </a:r>
        </a:p>
      </dsp:txBody>
      <dsp:txXfrm>
        <a:off x="4248472" y="4044126"/>
        <a:ext cx="4248472" cy="1479882"/>
      </dsp:txXfrm>
    </dsp:sp>
    <dsp:sp modelId="{352AE794-4405-4CFF-8A4E-BFFF0B32481A}">
      <dsp:nvSpPr>
        <dsp:cNvPr id="0" name=""/>
        <dsp:cNvSpPr/>
      </dsp:nvSpPr>
      <dsp:spPr>
        <a:xfrm rot="10800000">
          <a:off x="0" y="829"/>
          <a:ext cx="8496944" cy="279055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В августе 2018 года физическому лицу было отказано во включении сведений в НРС по причине несоответствия требованию о наличии инженерного стажа не менее чем три года. У заявителя имелся стаж, однако он получен до диплома о высшем образовании (06.2016).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Пресненский районный суд, рассмотрев административное дело относительно исчисления инженерного стажа, поддержал правильность исчисления такого стажа только после получения диплома о высшем образовании (решение от 21.08.2019, по делу № 02а-0463/2019)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0" y="829"/>
        <a:ext cx="8496944" cy="18132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77A9-01DB-4C9C-8D6C-A4E9A079643A}">
      <dsp:nvSpPr>
        <dsp:cNvPr id="0" name=""/>
        <dsp:cNvSpPr/>
      </dsp:nvSpPr>
      <dsp:spPr>
        <a:xfrm>
          <a:off x="0" y="18397"/>
          <a:ext cx="8352928" cy="2267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Учитывая изложенное, в стаж (опыт) работы по специальности (направлению подготовки) включаются те периоды трудовой деятельности, подтвержденные соответствующими документами, после получения документа об образовании и о квалификации, которые соответствуют конкретной специальности (направлению подготовки), указанной в данном документе и необходимой для занятия должности в рамках соответствующего направления деятельности (специализации по направлению деятельности), с учетом профессиональных стандартов и квалификационных справочников.</a:t>
          </a:r>
        </a:p>
      </dsp:txBody>
      <dsp:txXfrm>
        <a:off x="110688" y="129085"/>
        <a:ext cx="8131552" cy="20460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BD0F-0D77-4D9E-9FD3-CFB5EC9919E5}">
      <dsp:nvSpPr>
        <dsp:cNvPr id="0" name=""/>
        <dsp:cNvSpPr/>
      </dsp:nvSpPr>
      <dsp:spPr>
        <a:xfrm>
          <a:off x="0" y="0"/>
          <a:ext cx="8784976" cy="99371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baseline="0" smtClean="0"/>
            <a:t>Согласно позиции Минстроя России, выраженной в письме от 12 июля 2017 года № 24613-ХМ/02, общий трудовой стаж по профессии, специальности или направлению подготовки в области строительства может исчисляться с момента начала трудовой деятельности при приобретении рабочей специальности в области строительства.</a:t>
          </a:r>
          <a:endParaRPr lang="ru-RU" sz="1500" b="0" i="0" kern="1200" baseline="0" dirty="0"/>
        </a:p>
      </dsp:txBody>
      <dsp:txXfrm>
        <a:off x="0" y="0"/>
        <a:ext cx="8784976" cy="993710"/>
      </dsp:txXfrm>
    </dsp:sp>
    <dsp:sp modelId="{0CD2F3DB-4A1B-4E56-AD94-4F22022CA669}">
      <dsp:nvSpPr>
        <dsp:cNvPr id="0" name=""/>
        <dsp:cNvSpPr/>
      </dsp:nvSpPr>
      <dsp:spPr>
        <a:xfrm>
          <a:off x="0" y="993710"/>
          <a:ext cx="4392487" cy="2086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baseline="0" dirty="0" smtClean="0"/>
            <a:t>Стаж </a:t>
          </a:r>
          <a:r>
            <a:rPr lang="ru-RU" sz="1200" b="0" i="0" u="none" kern="1200" baseline="0" dirty="0"/>
            <a:t>работы на инженерных должностях является одним из видов специального трудового стажа. </a:t>
          </a:r>
          <a:r>
            <a:rPr lang="ru-RU" sz="1200" b="0" i="0" u="sng" kern="1200" baseline="0" dirty="0"/>
            <a:t>В него включаются периоды трудовой деятельности физического лица в соответствующих организациях, подтвержденные сведениями трудовой книжки после получения документа о высшем образовании по специальности</a:t>
          </a:r>
          <a:r>
            <a:rPr lang="ru-RU" sz="1200" b="0" i="0" kern="1200" baseline="0" dirty="0"/>
            <a:t> (направлению подготовки), необходимой для занятия инженерной должности в соответствии с профессиональными стандартами, квалификационными справочниками должностей руководителей, специалистов и других служащих.</a:t>
          </a:r>
        </a:p>
      </dsp:txBody>
      <dsp:txXfrm>
        <a:off x="0" y="993710"/>
        <a:ext cx="4392487" cy="2086791"/>
      </dsp:txXfrm>
    </dsp:sp>
    <dsp:sp modelId="{F5EF9980-3FB9-45BD-9474-2F6F9BF8B41E}">
      <dsp:nvSpPr>
        <dsp:cNvPr id="0" name=""/>
        <dsp:cNvSpPr/>
      </dsp:nvSpPr>
      <dsp:spPr>
        <a:xfrm>
          <a:off x="4392488" y="993710"/>
          <a:ext cx="4392487" cy="2086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/>
            <a:t>При этом такая специальность (направление подготовки) должна быть включена в Перечень направлений подготовки, специальностей в области строительства, получение высшего образования по которым необходимо для специалистов по организации инженерных изысканий, специалистов по организации архитектурно-строительного проектирования, специалистов по организации строительства, утвержденный приказом Минстроя России 6 апреля 2017 г. № 688/пр.</a:t>
          </a:r>
        </a:p>
      </dsp:txBody>
      <dsp:txXfrm>
        <a:off x="4392488" y="993710"/>
        <a:ext cx="4392487" cy="2086791"/>
      </dsp:txXfrm>
    </dsp:sp>
    <dsp:sp modelId="{2EEFE335-5B09-45D3-B45B-7A8978422D8E}">
      <dsp:nvSpPr>
        <dsp:cNvPr id="0" name=""/>
        <dsp:cNvSpPr/>
      </dsp:nvSpPr>
      <dsp:spPr>
        <a:xfrm>
          <a:off x="0" y="3080502"/>
          <a:ext cx="8784976" cy="23186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77A9-01DB-4C9C-8D6C-A4E9A079643A}">
      <dsp:nvSpPr>
        <dsp:cNvPr id="0" name=""/>
        <dsp:cNvSpPr/>
      </dsp:nvSpPr>
      <dsp:spPr>
        <a:xfrm>
          <a:off x="0" y="216025"/>
          <a:ext cx="8352928" cy="123988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30.10.2019 НКК одобрена Аналитическая справка по вопросу об исчислении стажа работы на инженерных должностях.  </a:t>
          </a:r>
          <a:endParaRPr lang="ru-RU" sz="2400" kern="1200" dirty="0"/>
        </a:p>
      </dsp:txBody>
      <dsp:txXfrm>
        <a:off x="60526" y="276551"/>
        <a:ext cx="8231876" cy="11188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BD0F-0D77-4D9E-9FD3-CFB5EC9919E5}">
      <dsp:nvSpPr>
        <dsp:cNvPr id="0" name=""/>
        <dsp:cNvSpPr/>
      </dsp:nvSpPr>
      <dsp:spPr>
        <a:xfrm>
          <a:off x="37204" y="-579663"/>
          <a:ext cx="8675778" cy="331236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chemeClr val="tx1"/>
              </a:solidFill>
            </a:rPr>
            <a:t>По мнению Научно-консультативной комиссии, при внесении сведений о физическом лице в НРС стаж работы лица на инженерной должности должен исчисляться со дня назначения лица на указанную должность. При этом в него должны включаться периоды трудовой деятельности физического лица в организациях, осуществляющих строительство, реконструкцию, капитальный ремонт, снос объектов капитального строительства, подтвержденные соответствующими документами, после получения документа об образовании и о квалификации, которые соответствуют конкретной специальности (направлению подготовки), указанной в данном документе и необходимой для занятия должности в рамках соответствующего направления деятельности (специализации по направлению деятельности), с учетом профессиональных стандартов и квалификационных справочников.</a:t>
          </a:r>
          <a:endParaRPr lang="ru-RU" sz="2000" b="0" i="0" kern="1200" baseline="0" dirty="0">
            <a:solidFill>
              <a:schemeClr val="tx1"/>
            </a:solidFill>
          </a:endParaRPr>
        </a:p>
      </dsp:txBody>
      <dsp:txXfrm>
        <a:off x="37204" y="-579663"/>
        <a:ext cx="8675778" cy="3312364"/>
      </dsp:txXfrm>
    </dsp:sp>
    <dsp:sp modelId="{0CD2F3DB-4A1B-4E56-AD94-4F22022CA669}">
      <dsp:nvSpPr>
        <dsp:cNvPr id="0" name=""/>
        <dsp:cNvSpPr/>
      </dsp:nvSpPr>
      <dsp:spPr>
        <a:xfrm>
          <a:off x="0" y="2808306"/>
          <a:ext cx="8784976" cy="45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FE335-5B09-45D3-B45B-7A8978422D8E}">
      <dsp:nvSpPr>
        <dsp:cNvPr id="0" name=""/>
        <dsp:cNvSpPr/>
      </dsp:nvSpPr>
      <dsp:spPr>
        <a:xfrm>
          <a:off x="0" y="2952328"/>
          <a:ext cx="8784976" cy="23186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C0BEC-29DB-4C7A-BAEE-23AAB72494E3}">
      <dsp:nvSpPr>
        <dsp:cNvPr id="0" name=""/>
        <dsp:cNvSpPr/>
      </dsp:nvSpPr>
      <dsp:spPr>
        <a:xfrm>
          <a:off x="0" y="0"/>
          <a:ext cx="8219256" cy="49820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6 февраля 2019 года </a:t>
          </a:r>
          <a:r>
            <a:rPr lang="ru-RU" sz="2000" u="sng" kern="1200" dirty="0"/>
            <a:t>Судебная коллегия по гражданским делам</a:t>
          </a:r>
          <a:r>
            <a:rPr lang="ru-RU" sz="2000" kern="1200" dirty="0"/>
            <a:t> Московского городского суда своим апелляционным определением по делу № 33-5370 признала обоснованным решение Пресненского районного суда города Москвы от 1 ноября 2018 года об отказе в удовлетворении требований заявителя о включении в НРС в области строительства </a:t>
          </a:r>
        </a:p>
      </dsp:txBody>
      <dsp:txXfrm>
        <a:off x="0" y="0"/>
        <a:ext cx="8219256" cy="2690308"/>
      </dsp:txXfrm>
    </dsp:sp>
    <dsp:sp modelId="{98235869-A1BB-407C-AAB7-9C123857E3B8}">
      <dsp:nvSpPr>
        <dsp:cNvPr id="0" name=""/>
        <dsp:cNvSpPr/>
      </dsp:nvSpPr>
      <dsp:spPr>
        <a:xfrm>
          <a:off x="0" y="2289788"/>
          <a:ext cx="8219256" cy="2894358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Московский городской суд указал следующее: «суд пришел к правильному выводу об отказе в удовлетворении заявленных требований, поскольку </a:t>
          </a:r>
          <a:r>
            <a:rPr lang="ru-RU" sz="1600" b="1" kern="1200" dirty="0"/>
            <a:t>вид на жительство не предусмотрен как документ, подтверждающий право иностранного гражданина на осуществление трудовой деятельности на территории Российской Федерации в соответствии со статьей 55</a:t>
          </a:r>
          <a:r>
            <a:rPr lang="ru-RU" sz="1600" b="1" kern="1200" baseline="30000" dirty="0"/>
            <a:t>5-1 </a:t>
          </a:r>
          <a:r>
            <a:rPr lang="ru-RU" sz="1600" b="1" kern="1200" dirty="0"/>
            <a:t>Градостроительного кодекса Российской Федерации,</a:t>
          </a:r>
          <a:r>
            <a:rPr lang="ru-RU" sz="1600" kern="1200" dirty="0"/>
            <a:t> однако истцом в составе заявления о включении сведений в национальный реестр специалистов в области строительства представлен вид на жительство …, и не представлено разрешение на работу. </a:t>
          </a:r>
          <a:r>
            <a:rPr lang="ru-RU" sz="1600" b="1" kern="1200" dirty="0"/>
            <a:t>Несоблюдение указанного требования является основанием для отказа во включении сведений в национальный реестр специалистов в области строительства на основании части 8 статьи 55</a:t>
          </a:r>
          <a:r>
            <a:rPr lang="ru-RU" sz="1600" b="1" kern="1200" baseline="30000" dirty="0"/>
            <a:t>5-1</a:t>
          </a:r>
          <a:r>
            <a:rPr lang="ru-RU" sz="1600" b="1" kern="1200" dirty="0"/>
            <a:t> Градостроительного кодекса Российской Федерации, </a:t>
          </a:r>
          <a:r>
            <a:rPr lang="ru-RU" sz="1600" kern="1200" dirty="0"/>
            <a:t>в связи с чем отказы ответчика во включении истца в реестр специалистов в области строительства основаны на законе»</a:t>
          </a:r>
        </a:p>
      </dsp:txBody>
      <dsp:txXfrm>
        <a:off x="0" y="2289788"/>
        <a:ext cx="8219256" cy="28943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04E6B-39FE-4EF8-B49D-7B92A0B3515F}">
      <dsp:nvSpPr>
        <dsp:cNvPr id="0" name=""/>
        <dsp:cNvSpPr/>
      </dsp:nvSpPr>
      <dsp:spPr>
        <a:xfrm>
          <a:off x="0" y="0"/>
          <a:ext cx="8229600" cy="101531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18 февраля 2019 года </a:t>
          </a:r>
          <a:r>
            <a:rPr lang="ru-RU" sz="1600" u="sng" kern="1200" dirty="0"/>
            <a:t>Судебная коллегия по административным делам</a:t>
          </a:r>
          <a:r>
            <a:rPr lang="ru-RU" sz="1600" kern="1200" dirty="0"/>
            <a:t> Московского городского суда пришла к другому выводу. Обосновывая незаконность отказа НОСТРОЙ в удовлетворении заявления физического лица о включении в Национальный реестр специалистов в области строительства, Судебная коллегия указала следующее:</a:t>
          </a:r>
        </a:p>
      </dsp:txBody>
      <dsp:txXfrm>
        <a:off x="0" y="0"/>
        <a:ext cx="8229600" cy="1015312"/>
      </dsp:txXfrm>
    </dsp:sp>
    <dsp:sp modelId="{001EB0B7-B944-4F97-8B09-BD142054DDE3}">
      <dsp:nvSpPr>
        <dsp:cNvPr id="0" name=""/>
        <dsp:cNvSpPr/>
      </dsp:nvSpPr>
      <dsp:spPr>
        <a:xfrm>
          <a:off x="0" y="1015312"/>
          <a:ext cx="8229600" cy="21321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«Иностранный гражданин имеет право осуществлять трудовую деятельность при наличии оформленного разрешения на работу. Изъятия из общего правила предусмотрены, в частности, для лиц, постоянно или временно проживающих в Российской Федерации (подпункт 1 пункта 4 статьи 13 Закона). Постоянно проживающим в Российской Федерации иностранным гражданином признается лицо, получившее вид на жительство (</a:t>
          </a:r>
          <a:r>
            <a:rPr lang="ru-RU" sz="1400" kern="1200" dirty="0" err="1"/>
            <a:t>абз</a:t>
          </a:r>
          <a:r>
            <a:rPr lang="ru-RU" sz="1400" kern="1200" dirty="0"/>
            <a:t>. 11 ч. 1 ст. 2 Закона). Изложенное позволяет прийти к выводу о том, что при обращении с заявлением о включении в национальный реестр специалистов в области строительства &lt;…&gt; не должен был дополнительно предоставлять разрешение на работу иностранного гражданина, поскольку им уже был приложен вид на жительство в Российской Федерации, поэтому истребование у гражданина документа, не предусмотренного законом, неправомерно.</a:t>
          </a:r>
        </a:p>
      </dsp:txBody>
      <dsp:txXfrm>
        <a:off x="0" y="1015312"/>
        <a:ext cx="8229600" cy="2132156"/>
      </dsp:txXfrm>
    </dsp:sp>
    <dsp:sp modelId="{A783D22D-74C5-4905-BF2C-AE677B040F69}">
      <dsp:nvSpPr>
        <dsp:cNvPr id="0" name=""/>
        <dsp:cNvSpPr/>
      </dsp:nvSpPr>
      <dsp:spPr>
        <a:xfrm>
          <a:off x="0" y="3147469"/>
          <a:ext cx="8229600" cy="23690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BFC4B-9FF6-4B51-A886-84DD525184D5}">
      <dsp:nvSpPr>
        <dsp:cNvPr id="0" name=""/>
        <dsp:cNvSpPr/>
      </dsp:nvSpPr>
      <dsp:spPr>
        <a:xfrm>
          <a:off x="0" y="0"/>
          <a:ext cx="8229600" cy="301034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+mn-lt"/>
            </a:rPr>
            <a:t>В информационном письме от 30 мая 2017 г. N 3/177707676781 по аналогичному вопросу МВД России проинформировало Национальное объединения изыскателей и проектировщиков о том, что отдельные категории иностранных граждан согласно международным договорам Российской Федерации и законодательству Российской Федерации имеют право осуществлять трудовую деятельность на территории Российской Федерации без разрешения на работу либо патента. В частности, это касается лиц, которым предоставлен вид на жительства в Российской Федерации.</a:t>
          </a:r>
          <a:br>
            <a:rPr lang="ru-RU" sz="1200" kern="1200" dirty="0">
              <a:latin typeface="+mn-lt"/>
            </a:rPr>
          </a:br>
          <a:r>
            <a:rPr lang="ru-RU" sz="1200" kern="1200" dirty="0">
              <a:latin typeface="+mn-lt"/>
            </a:rPr>
            <a:t>При таком положении обжалуемое решение Ассоциации «Национальное объединение строителей» от 29 ноября 2017 года не основано на законе.</a:t>
          </a:r>
        </a:p>
      </dsp:txBody>
      <dsp:txXfrm>
        <a:off x="0" y="0"/>
        <a:ext cx="8229600" cy="1625586"/>
      </dsp:txXfrm>
    </dsp:sp>
    <dsp:sp modelId="{5380AD04-E257-4AD5-AB13-4B4687245A43}">
      <dsp:nvSpPr>
        <dsp:cNvPr id="0" name=""/>
        <dsp:cNvSpPr/>
      </dsp:nvSpPr>
      <dsp:spPr>
        <a:xfrm>
          <a:off x="0" y="1565379"/>
          <a:ext cx="4114799" cy="138475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+mn-lt"/>
            </a:rPr>
            <a:t>На основании изложенного судебная коллегия применительно к частям 9, 11 ст. 226 КАС РФ приходит к выводу, что </a:t>
          </a:r>
          <a:r>
            <a:rPr lang="ru-RU" sz="1200" b="1" u="sng" kern="1200" dirty="0">
              <a:latin typeface="+mn-lt"/>
            </a:rPr>
            <a:t>административным ответчиком не доказано, что порядок принятия оспариваемого решения соблюден, основания для принятия оспариваемого решения имелись, содержание оспариваемого решения соответствует нормативным правовым актам, регулирующим спорные отношения.</a:t>
          </a:r>
          <a:r>
            <a:rPr lang="ru-RU" sz="1200" kern="1200" dirty="0">
              <a:latin typeface="+mn-lt"/>
            </a:rPr>
            <a:t> </a:t>
          </a:r>
        </a:p>
      </dsp:txBody>
      <dsp:txXfrm>
        <a:off x="0" y="1565379"/>
        <a:ext cx="4114799" cy="1384759"/>
      </dsp:txXfrm>
    </dsp:sp>
    <dsp:sp modelId="{A4C2066E-3A9D-40EE-BC20-0348D271061A}">
      <dsp:nvSpPr>
        <dsp:cNvPr id="0" name=""/>
        <dsp:cNvSpPr/>
      </dsp:nvSpPr>
      <dsp:spPr>
        <a:xfrm>
          <a:off x="4114800" y="1565379"/>
          <a:ext cx="4114799" cy="138475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+mn-lt"/>
            </a:rPr>
            <a:t>Напротив, административный истец </a:t>
          </a:r>
          <a:r>
            <a:rPr lang="ru-RU" sz="1200" b="1" u="sng" kern="1200" dirty="0">
              <a:latin typeface="+mn-lt"/>
            </a:rPr>
            <a:t>доказал факт нарушения своих прав, свобод и законных интересов, защищаемых Приказом Минстроя России от 6 апреля 2017 г. № 688/</a:t>
          </a:r>
          <a:r>
            <a:rPr lang="ru-RU" sz="1200" b="1" u="sng" kern="1200" dirty="0" err="1">
              <a:latin typeface="+mn-lt"/>
            </a:rPr>
            <a:t>пр</a:t>
          </a:r>
          <a:r>
            <a:rPr lang="ru-RU" sz="1200" kern="1200" dirty="0">
              <a:latin typeface="+mn-lt"/>
            </a:rPr>
            <a:t> "О порядке ведения национального реестра специалистов в области инженерных изысканий и другое"».</a:t>
          </a:r>
        </a:p>
      </dsp:txBody>
      <dsp:txXfrm>
        <a:off x="4114800" y="1565379"/>
        <a:ext cx="4114799" cy="138475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47170-8616-43E0-ADB8-FE95DE20EC0D}">
      <dsp:nvSpPr>
        <dsp:cNvPr id="0" name=""/>
        <dsp:cNvSpPr/>
      </dsp:nvSpPr>
      <dsp:spPr>
        <a:xfrm>
          <a:off x="0" y="201532"/>
          <a:ext cx="8219256" cy="2400839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МВД России в письме от 30 мая 2017 года, на которое сослалась Судебная коллегия по административным делам Мосгорсуда, указывает, что: «В целях Градостроительного кодекса Российской Федерации применено понятие «Разрешение на работу», четко определенное статьей 2 Федерального закона. Данное понятие не может быть рассмотрено как любое документальное подтверждение возможности трудовой деятельности иностранного гражданина на территории Российской Федерации и иметь иное </a:t>
          </a:r>
          <a:r>
            <a:rPr lang="ru-RU" sz="1800" kern="1200" dirty="0" err="1"/>
            <a:t>трактование</a:t>
          </a:r>
          <a:r>
            <a:rPr lang="ru-RU" sz="1800" kern="1200" dirty="0"/>
            <a:t>, чем предусмотрено указанной статьей Федерального закона»   </a:t>
          </a:r>
        </a:p>
      </dsp:txBody>
      <dsp:txXfrm>
        <a:off x="117199" y="318731"/>
        <a:ext cx="7984858" cy="2166441"/>
      </dsp:txXfrm>
    </dsp:sp>
    <dsp:sp modelId="{1EF6E3EC-AB50-4991-96B3-9A5C1EE12E61}">
      <dsp:nvSpPr>
        <dsp:cNvPr id="0" name=""/>
        <dsp:cNvSpPr/>
      </dsp:nvSpPr>
      <dsp:spPr>
        <a:xfrm>
          <a:off x="0" y="2654211"/>
          <a:ext cx="8219256" cy="24008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Апелляционным определением  по этому делу (№ 33а-1452/2019) Мосгорсуд признал незаконным решение НОСТРОЙ об отказе в удовлетворении заявления о включении в НРС в области строительства, </a:t>
          </a:r>
          <a:r>
            <a:rPr lang="ru-RU" sz="1800" b="0" u="none" kern="1200" dirty="0"/>
            <a:t>обязал НОСТРОЙ повторно рассмотреть указанное заявление и принять решение в соответствии с </a:t>
          </a:r>
          <a:r>
            <a:rPr lang="ru-RU" sz="1800" b="0" u="none" kern="1200" dirty="0" smtClean="0"/>
            <a:t>законом. Кассационная инстанция оставила в силе принятые по делу акты.</a:t>
          </a:r>
          <a:endParaRPr lang="ru-RU" sz="1800" b="0" u="none" kern="1200" dirty="0"/>
        </a:p>
      </dsp:txBody>
      <dsp:txXfrm>
        <a:off x="117199" y="2771410"/>
        <a:ext cx="7984858" cy="2166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1195-30D6-433D-89BF-623F628B5AE1}">
      <dsp:nvSpPr>
        <dsp:cNvPr id="0" name=""/>
        <dsp:cNvSpPr/>
      </dsp:nvSpPr>
      <dsp:spPr>
        <a:xfrm>
          <a:off x="75798" y="432040"/>
          <a:ext cx="3967010" cy="170652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Подведомственность споров</a:t>
          </a: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Указанная категория споров подведомственна судам общей юрисдикции. В случае подачи физическими лицами исковых заявлений в арбитражный суд, он прекращает производство </a:t>
          </a:r>
        </a:p>
      </dsp:txBody>
      <dsp:txXfrm>
        <a:off x="115784" y="472026"/>
        <a:ext cx="3887038" cy="1666541"/>
      </dsp:txXfrm>
    </dsp:sp>
    <dsp:sp modelId="{C6403E84-8F55-4EC3-BE8E-D6279E2AE902}">
      <dsp:nvSpPr>
        <dsp:cNvPr id="0" name=""/>
        <dsp:cNvSpPr/>
      </dsp:nvSpPr>
      <dsp:spPr>
        <a:xfrm>
          <a:off x="72024" y="1944220"/>
          <a:ext cx="3310697" cy="10626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Это подтверждается, например, определением Арбитражного суда города Москвы от 29.10.2018 по делу № А40-187926/2018</a:t>
          </a:r>
        </a:p>
      </dsp:txBody>
      <dsp:txXfrm>
        <a:off x="72024" y="1944220"/>
        <a:ext cx="2331477" cy="1062687"/>
      </dsp:txXfrm>
    </dsp:sp>
    <dsp:sp modelId="{5D641239-2432-4E3A-ABEB-7D2A0A9121F8}">
      <dsp:nvSpPr>
        <dsp:cNvPr id="0" name=""/>
        <dsp:cNvSpPr/>
      </dsp:nvSpPr>
      <dsp:spPr>
        <a:xfrm>
          <a:off x="0" y="144020"/>
          <a:ext cx="569441" cy="4386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F1B4-B8CC-47FB-91C3-89B91FCF4883}">
      <dsp:nvSpPr>
        <dsp:cNvPr id="0" name=""/>
        <dsp:cNvSpPr/>
      </dsp:nvSpPr>
      <dsp:spPr>
        <a:xfrm>
          <a:off x="4190598" y="231725"/>
          <a:ext cx="3967010" cy="225111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Являются ли данные споры административными или гражданскими</a:t>
          </a:r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 Если НОСТРОЙ является организацией, наделенной отдельными государственными или иными публичными полномочиями в силу закона, то такие дела должны рассматриваться по правилам Кодекса административного судопроизводства.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Если НОСТРОЙ не обладает указанными полномочиями, то применим Гражданский процессуальный кодекс</a:t>
          </a:r>
        </a:p>
      </dsp:txBody>
      <dsp:txXfrm>
        <a:off x="4243344" y="284471"/>
        <a:ext cx="3861518" cy="2198371"/>
      </dsp:txXfrm>
    </dsp:sp>
    <dsp:sp modelId="{C02214C2-02C4-4D37-AB50-E05B460C7428}">
      <dsp:nvSpPr>
        <dsp:cNvPr id="0" name=""/>
        <dsp:cNvSpPr/>
      </dsp:nvSpPr>
      <dsp:spPr>
        <a:xfrm>
          <a:off x="4845537" y="2304254"/>
          <a:ext cx="3313445" cy="12415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НОСТРОЙ не является административным ответчиком (определение Пресненского районного суда от 25.05.2018 по делу № 2а-0065/19, определение Судебной коллегии по гражданским делам Московского городского суда от 06.02.2019, дело № 33-5370)</a:t>
          </a:r>
        </a:p>
      </dsp:txBody>
      <dsp:txXfrm>
        <a:off x="4845537" y="2304254"/>
        <a:ext cx="2333412" cy="1241558"/>
      </dsp:txXfrm>
    </dsp:sp>
    <dsp:sp modelId="{FF6FE15E-E325-4D7D-8CDB-1F65FA6B5E68}">
      <dsp:nvSpPr>
        <dsp:cNvPr id="0" name=""/>
        <dsp:cNvSpPr/>
      </dsp:nvSpPr>
      <dsp:spPr>
        <a:xfrm>
          <a:off x="3888431" y="4"/>
          <a:ext cx="569441" cy="4386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64D21-94F7-4C17-9C9C-CFCBA9B66E99}">
      <dsp:nvSpPr>
        <dsp:cNvPr id="0" name=""/>
        <dsp:cNvSpPr/>
      </dsp:nvSpPr>
      <dsp:spPr>
        <a:xfrm>
          <a:off x="0" y="223479"/>
          <a:ext cx="8229600" cy="226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/>
            <a:t>Только при соответствии специальности заявителя специальности, указанной в Перечне направлений подготовки, специальностей в области строительства, НОСТРОЙ имеет право включать сведения о таком заявителе в Национальный реестр специалистов в области строительства (при условии соблюдения и иных требований законодательства).</a:t>
          </a:r>
        </a:p>
      </dsp:txBody>
      <dsp:txXfrm>
        <a:off x="110574" y="334053"/>
        <a:ext cx="8008452" cy="2043972"/>
      </dsp:txXfrm>
    </dsp:sp>
    <dsp:sp modelId="{30EE7AF5-6CC5-4A14-B789-4FC7CE374453}">
      <dsp:nvSpPr>
        <dsp:cNvPr id="0" name=""/>
        <dsp:cNvSpPr/>
      </dsp:nvSpPr>
      <dsp:spPr>
        <a:xfrm>
          <a:off x="0" y="2551960"/>
          <a:ext cx="8229600" cy="226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Минстрой России регулярно указывает, в том числе в письме от 12 июля 2017 года № 24613-ХМ/02, что для включения сведений о лице в НРС специальность (направление подготовки) заявителя должна быть включена в Перечень направлений подготовки, специальностей в области строительства. Расширительное использование Перечня невозможно.</a:t>
          </a:r>
          <a:endParaRPr lang="ru-RU" sz="2200" i="1" kern="1200" dirty="0"/>
        </a:p>
      </dsp:txBody>
      <dsp:txXfrm>
        <a:off x="110574" y="2662534"/>
        <a:ext cx="8008452" cy="2043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A76C-A7FD-428F-95EB-6539D32F69FF}">
      <dsp:nvSpPr>
        <dsp:cNvPr id="0" name=""/>
        <dsp:cNvSpPr/>
      </dsp:nvSpPr>
      <dsp:spPr>
        <a:xfrm>
          <a:off x="0" y="28119"/>
          <a:ext cx="8229600" cy="88123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Еще одно дело было рассмотрено Пресненским районным судом 20.08.2019 (по правилам ГПК РФ, дело № 2-5471/2019). Истцу присуждена квалификация «инженер по эксплуатации радиотехнических средств» по специальности «</a:t>
          </a:r>
          <a:r>
            <a:rPr lang="ru-RU" sz="1200" b="1" kern="1200" dirty="0">
              <a:solidFill>
                <a:schemeClr val="tx1"/>
              </a:solidFill>
            </a:rPr>
            <a:t>Командная тактическая Войск противовоздушной обороны</a:t>
          </a:r>
          <a:r>
            <a:rPr lang="ru-RU" sz="1200" kern="1200" dirty="0">
              <a:solidFill>
                <a:schemeClr val="tx1"/>
              </a:solidFill>
            </a:rPr>
            <a:t>». Истец указывал, что его специальность («военная») соответствует специальности  «Специальные радиотехнические системы» («гражданская») </a:t>
          </a:r>
        </a:p>
      </dsp:txBody>
      <dsp:txXfrm>
        <a:off x="0" y="28119"/>
        <a:ext cx="8229600" cy="881232"/>
      </dsp:txXfrm>
    </dsp:sp>
    <dsp:sp modelId="{005EDC08-2E92-44C2-BFBA-2E43865DC7D5}">
      <dsp:nvSpPr>
        <dsp:cNvPr id="0" name=""/>
        <dsp:cNvSpPr/>
      </dsp:nvSpPr>
      <dsp:spPr>
        <a:xfrm>
          <a:off x="4018" y="965590"/>
          <a:ext cx="2740521" cy="2086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Специальность «Командная тактическая Войск противовоздушной обороны» отсутствует в Перечне направлений подготовки, специальностей в области строительства, что и послужило основанием для принятия НОСТРОЙ решения об отказе во включении сведений в НРС </a:t>
          </a:r>
        </a:p>
      </dsp:txBody>
      <dsp:txXfrm>
        <a:off x="4018" y="965590"/>
        <a:ext cx="2740521" cy="2086791"/>
      </dsp:txXfrm>
    </dsp:sp>
    <dsp:sp modelId="{681338A5-BAD9-4EF8-B564-14C05E51EA57}">
      <dsp:nvSpPr>
        <dsp:cNvPr id="0" name=""/>
        <dsp:cNvSpPr/>
      </dsp:nvSpPr>
      <dsp:spPr>
        <a:xfrm>
          <a:off x="2744539" y="965590"/>
          <a:ext cx="2740521" cy="2086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Отказывая в удовлетворении исковых требований суд указал, что «Минстрой России неоднократно указывал на необходимость руководствоваться исключительно Перечнем при разрешении вопроса о соответствии заявителя условиям включения в Национальный реестр специалистов в области строительства, содержащимся в </a:t>
          </a:r>
          <a:r>
            <a:rPr lang="ru-RU" sz="1000" kern="1200" dirty="0" err="1"/>
            <a:t>ГрК</a:t>
          </a:r>
          <a:r>
            <a:rPr lang="ru-RU" sz="1000" kern="1200" dirty="0"/>
            <a:t> РФ, то есть не допускать расширительного толкования специальностей включенных в Перечень, самостоятельно устанавливать тождественность специальностей.»</a:t>
          </a:r>
        </a:p>
      </dsp:txBody>
      <dsp:txXfrm>
        <a:off x="2744539" y="965590"/>
        <a:ext cx="2740521" cy="2086791"/>
      </dsp:txXfrm>
    </dsp:sp>
    <dsp:sp modelId="{B20F84CD-03FD-41BB-B7A0-0E8ADB89A1D7}">
      <dsp:nvSpPr>
        <dsp:cNvPr id="0" name=""/>
        <dsp:cNvSpPr/>
      </dsp:nvSpPr>
      <dsp:spPr>
        <a:xfrm>
          <a:off x="5485060" y="965590"/>
          <a:ext cx="2740521" cy="2086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«</a:t>
          </a:r>
          <a:r>
            <a:rPr lang="ru-RU" sz="1000" b="1" kern="1200" dirty="0"/>
            <a:t>НОСТРОЙ не наделен полномочием устанавливать соответствие специальностей, прямо не поименованных в Перечне, требованиям части 6 статьи 55.5-1 </a:t>
          </a:r>
          <a:r>
            <a:rPr lang="ru-RU" sz="1000" b="1" kern="1200" dirty="0" err="1"/>
            <a:t>ГрК</a:t>
          </a:r>
          <a:r>
            <a:rPr lang="ru-RU" sz="1000" b="1" kern="1200" dirty="0"/>
            <a:t> РФ</a:t>
          </a:r>
          <a:r>
            <a:rPr lang="ru-RU" sz="1000" kern="1200" dirty="0"/>
            <a:t>, обязан при проверке соответствия физического лица пункту 2 указанной нормы проверить наличие специальности в Перечне, сопоставив наименование такой специальности и, при наличии, классифицирующий такую специальность образовательный код («военные специальности» в Перечне не имеют кодов классификации).»</a:t>
          </a:r>
        </a:p>
      </dsp:txBody>
      <dsp:txXfrm>
        <a:off x="5485060" y="965590"/>
        <a:ext cx="2740521" cy="2086791"/>
      </dsp:txXfrm>
    </dsp:sp>
    <dsp:sp modelId="{683CAFE0-C6F9-4C4B-BE30-2711C66B610F}">
      <dsp:nvSpPr>
        <dsp:cNvPr id="0" name=""/>
        <dsp:cNvSpPr/>
      </dsp:nvSpPr>
      <dsp:spPr>
        <a:xfrm>
          <a:off x="0" y="3052382"/>
          <a:ext cx="8229600" cy="23186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A76C-A7FD-428F-95EB-6539D32F69FF}">
      <dsp:nvSpPr>
        <dsp:cNvPr id="0" name=""/>
        <dsp:cNvSpPr/>
      </dsp:nvSpPr>
      <dsp:spPr>
        <a:xfrm>
          <a:off x="0" y="-182020"/>
          <a:ext cx="8229600" cy="223224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21.01.2020 Пресненский </a:t>
          </a:r>
          <a:r>
            <a:rPr lang="ru-RU" sz="1600" kern="1200" dirty="0">
              <a:solidFill>
                <a:schemeClr val="tx1"/>
              </a:solidFill>
            </a:rPr>
            <a:t>районный суд 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>
              <a:solidFill>
                <a:schemeClr val="tx1"/>
              </a:solidFill>
            </a:rPr>
            <a:t>рассмотрел </a:t>
          </a:r>
          <a:r>
            <a:rPr lang="ru-RU" sz="1600" kern="1200" dirty="0" smtClean="0">
              <a:solidFill>
                <a:schemeClr val="tx1"/>
              </a:solidFill>
            </a:rPr>
            <a:t>гражданское дело № 2-339/2020 </a:t>
          </a:r>
          <a:r>
            <a:rPr lang="ru-RU" sz="1600" kern="1200" dirty="0" smtClean="0">
              <a:solidFill>
                <a:schemeClr val="tx1"/>
              </a:solidFill>
            </a:rPr>
            <a:t>по исковому </a:t>
          </a:r>
          <a:r>
            <a:rPr lang="ru-RU" sz="1600" kern="1200" dirty="0">
              <a:solidFill>
                <a:schemeClr val="tx1"/>
              </a:solidFill>
            </a:rPr>
            <a:t>заявлению физического лица к НОСТРОЙ. Суть дела в том, что у заявителя имеется диплом о высшем образовании </a:t>
          </a:r>
          <a:r>
            <a:rPr lang="ru-RU" sz="1600" b="1" kern="1200" dirty="0">
              <a:solidFill>
                <a:schemeClr val="tx1"/>
              </a:solidFill>
            </a:rPr>
            <a:t>по специальности </a:t>
          </a:r>
          <a:r>
            <a:rPr lang="ru-RU" sz="1600" b="1" kern="1200" dirty="0" smtClean="0">
              <a:solidFill>
                <a:schemeClr val="tx1"/>
              </a:solidFill>
            </a:rPr>
            <a:t>«Командная тактическая железнодорожных войск» </a:t>
          </a:r>
          <a:r>
            <a:rPr lang="ru-RU" sz="1600" kern="1200" dirty="0" smtClean="0">
              <a:solidFill>
                <a:schemeClr val="tx1"/>
              </a:solidFill>
            </a:rPr>
            <a:t>и </a:t>
          </a:r>
          <a:r>
            <a:rPr lang="ru-RU" sz="1600" kern="1200" dirty="0">
              <a:solidFill>
                <a:schemeClr val="tx1"/>
              </a:solidFill>
            </a:rPr>
            <a:t>заявитель </a:t>
          </a:r>
          <a:r>
            <a:rPr lang="ru-RU" sz="1600" kern="1200" dirty="0" smtClean="0">
              <a:solidFill>
                <a:schemeClr val="tx1"/>
              </a:solidFill>
            </a:rPr>
            <a:t>просил </a:t>
          </a:r>
          <a:r>
            <a:rPr lang="ru-RU" sz="1600" kern="1200" dirty="0">
              <a:solidFill>
                <a:schemeClr val="tx1"/>
              </a:solidFill>
            </a:rPr>
            <a:t>суд в том числе признать </a:t>
          </a:r>
          <a:r>
            <a:rPr lang="ru-RU" sz="1600" b="1" kern="1200" dirty="0">
              <a:solidFill>
                <a:schemeClr val="tx1"/>
              </a:solidFill>
            </a:rPr>
            <a:t>тождественность </a:t>
          </a:r>
          <a:r>
            <a:rPr lang="ru-RU" sz="1600" b="1" kern="1200" dirty="0" smtClean="0">
              <a:solidFill>
                <a:schemeClr val="tx1"/>
              </a:solidFill>
            </a:rPr>
            <a:t>своей специальности указанной в Перечне специальности «Командная тактическая строительства искусственных сооружений и железных дорог»</a:t>
          </a:r>
          <a:r>
            <a:rPr lang="ru-RU" sz="1600" kern="1200" dirty="0" smtClean="0">
              <a:solidFill>
                <a:schemeClr val="tx1"/>
              </a:solidFill>
            </a:rPr>
            <a:t>. Причем для доказательства соответствия истец представил письмо Военного института железнодорожных войск и военных сообщений о соответствии объема теоретических и практических навыков по дисциплинам специальности и квалификации, полученной истцом, специальности, включенной в Перечень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-182020"/>
        <a:ext cx="8229600" cy="2232246"/>
      </dsp:txXfrm>
    </dsp:sp>
    <dsp:sp modelId="{005EDC08-2E92-44C2-BFBA-2E43865DC7D5}">
      <dsp:nvSpPr>
        <dsp:cNvPr id="0" name=""/>
        <dsp:cNvSpPr/>
      </dsp:nvSpPr>
      <dsp:spPr>
        <a:xfrm flipV="1">
          <a:off x="0" y="2077058"/>
          <a:ext cx="8229600" cy="134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CAFE0-C6F9-4C4B-BE30-2711C66B610F}">
      <dsp:nvSpPr>
        <dsp:cNvPr id="0" name=""/>
        <dsp:cNvSpPr/>
      </dsp:nvSpPr>
      <dsp:spPr>
        <a:xfrm>
          <a:off x="0" y="3451703"/>
          <a:ext cx="8229600" cy="23690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A76C-A7FD-428F-95EB-6539D32F69FF}">
      <dsp:nvSpPr>
        <dsp:cNvPr id="0" name=""/>
        <dsp:cNvSpPr/>
      </dsp:nvSpPr>
      <dsp:spPr>
        <a:xfrm>
          <a:off x="0" y="0"/>
          <a:ext cx="8229600" cy="150416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Октябрьский районный суд города Иркутск рассмотрел административное дело по административному исковому заявлению физического лица к НОСТРОЙ. Суть дела в том, что у заявителя имеется диплом о высшем образовании </a:t>
          </a:r>
          <a:r>
            <a:rPr lang="ru-RU" sz="1600" b="1" kern="1200" dirty="0">
              <a:solidFill>
                <a:schemeClr val="tx1"/>
              </a:solidFill>
            </a:rPr>
            <a:t>по специальности «Электроснабжение промышленных предприятий»</a:t>
          </a:r>
          <a:r>
            <a:rPr lang="ru-RU" sz="1600" kern="1200" dirty="0">
              <a:solidFill>
                <a:schemeClr val="tx1"/>
              </a:solidFill>
            </a:rPr>
            <a:t>, и заявитель </a:t>
          </a:r>
          <a:r>
            <a:rPr lang="ru-RU" sz="1600" kern="1200" dirty="0" smtClean="0">
              <a:solidFill>
                <a:schemeClr val="tx1"/>
              </a:solidFill>
            </a:rPr>
            <a:t>просил </a:t>
          </a:r>
          <a:r>
            <a:rPr lang="ru-RU" sz="1600" kern="1200" dirty="0">
              <a:solidFill>
                <a:schemeClr val="tx1"/>
              </a:solidFill>
            </a:rPr>
            <a:t>суд в том числе признать </a:t>
          </a:r>
          <a:r>
            <a:rPr lang="ru-RU" sz="1600" b="1" kern="1200" dirty="0">
              <a:solidFill>
                <a:schemeClr val="tx1"/>
              </a:solidFill>
            </a:rPr>
            <a:t>тождественность специальности «Электроснабжение промышленных предприятий» специальности «Электроснабжение»</a:t>
          </a:r>
          <a:r>
            <a:rPr lang="ru-RU" sz="1600" kern="1200" dirty="0">
              <a:solidFill>
                <a:schemeClr val="tx1"/>
              </a:solidFill>
            </a:rPr>
            <a:t>.</a:t>
          </a:r>
        </a:p>
      </dsp:txBody>
      <dsp:txXfrm>
        <a:off x="0" y="0"/>
        <a:ext cx="8229600" cy="1504165"/>
      </dsp:txXfrm>
    </dsp:sp>
    <dsp:sp modelId="{005EDC08-2E92-44C2-BFBA-2E43865DC7D5}">
      <dsp:nvSpPr>
        <dsp:cNvPr id="0" name=""/>
        <dsp:cNvSpPr/>
      </dsp:nvSpPr>
      <dsp:spPr>
        <a:xfrm>
          <a:off x="0" y="1684658"/>
          <a:ext cx="8229600" cy="797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связи с тем, что специальность «Электроснабжение промышленных предприятий» в Перечне отсутствует, НОСТРОЙ был вынужден отказать во включении сведений о заявителе в Национальный реестр специалистов в области строительства.</a:t>
          </a:r>
        </a:p>
      </dsp:txBody>
      <dsp:txXfrm>
        <a:off x="0" y="1684658"/>
        <a:ext cx="8229600" cy="797213"/>
      </dsp:txXfrm>
    </dsp:sp>
    <dsp:sp modelId="{683CAFE0-C6F9-4C4B-BE30-2711C66B610F}">
      <dsp:nvSpPr>
        <dsp:cNvPr id="0" name=""/>
        <dsp:cNvSpPr/>
      </dsp:nvSpPr>
      <dsp:spPr>
        <a:xfrm>
          <a:off x="0" y="3269682"/>
          <a:ext cx="8229600" cy="23690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C0BEC-29DB-4C7A-BAEE-23AAB72494E3}">
      <dsp:nvSpPr>
        <dsp:cNvPr id="0" name=""/>
        <dsp:cNvSpPr/>
      </dsp:nvSpPr>
      <dsp:spPr>
        <a:xfrm>
          <a:off x="0" y="0"/>
          <a:ext cx="8242151" cy="3812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НОСТРОЙ в октябре 2017 года принял решение об отказе заявителю во включении сведений в Национальный реестр специалистов в области строительства по основанию: несоответствие заявителя требованию о наличии у него стажа работы в организациях, осуществляющих строительство, реконструкцию, капитальный ремонт объектов капитального строительства на инженерных должностях не менее чем три года, поскольку инспекция государственного строительного надзора, где работал заявитель в период с 2007 по 2017 г. в должности государственного инспектора, старшего государственного инспектора, главного государственного инспектора, начальника отдела, непосредственно не осуществляет деятельность по строительству, реконструкции, капитальному ремонту объектов капитального строительства. </a:t>
          </a:r>
        </a:p>
      </dsp:txBody>
      <dsp:txXfrm>
        <a:off x="0" y="0"/>
        <a:ext cx="8242151" cy="2058565"/>
      </dsp:txXfrm>
    </dsp:sp>
    <dsp:sp modelId="{6A8D5AC7-4C1B-418F-A7AC-814FEA3F67FF}">
      <dsp:nvSpPr>
        <dsp:cNvPr id="0" name=""/>
        <dsp:cNvSpPr/>
      </dsp:nvSpPr>
      <dsp:spPr>
        <a:xfrm>
          <a:off x="0" y="1982322"/>
          <a:ext cx="4121075" cy="17535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Данный отказ заявитель посчитал незаконным и необоснованным, поскольку орган государственного строительного надзора, в том числе инспекция государственного строительного надзора Новосибирской области, в порядке, определенном законодательством, </a:t>
          </a:r>
          <a:r>
            <a:rPr lang="ru-RU" sz="1300" u="sng" kern="1200" dirty="0"/>
            <a:t>выполняет блок работ по надзору (контролю) со стороны государства</a:t>
          </a:r>
          <a:r>
            <a:rPr lang="ru-RU" sz="1300" kern="1200" dirty="0"/>
            <a:t> за счет средств соответствующих бюджетов по наиболее значимым объектам. </a:t>
          </a:r>
        </a:p>
      </dsp:txBody>
      <dsp:txXfrm>
        <a:off x="0" y="1982322"/>
        <a:ext cx="4121075" cy="1753592"/>
      </dsp:txXfrm>
    </dsp:sp>
    <dsp:sp modelId="{FB9B2D06-8FB6-4022-8655-4FAED1F10CD1}">
      <dsp:nvSpPr>
        <dsp:cNvPr id="0" name=""/>
        <dsp:cNvSpPr/>
      </dsp:nvSpPr>
      <dsp:spPr>
        <a:xfrm>
          <a:off x="4121075" y="1982322"/>
          <a:ext cx="4121075" cy="17535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Пресненский районный суд города Москвы решением от 24 декабря 2018 года по гражданскому делу № 2-7320/2018 отказал заявителю в удовлетворении его требований.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 </a:t>
          </a:r>
          <a:r>
            <a:rPr lang="ru-RU" sz="1300" b="1" u="sng" kern="1200" dirty="0"/>
            <a:t>НОСТРОЙ не был извещен о дате и месте заседания и, соответственно, не направлял позицию</a:t>
          </a:r>
          <a:r>
            <a:rPr lang="ru-RU" sz="1300" b="1" kern="1200" dirty="0"/>
            <a:t>.</a:t>
          </a:r>
        </a:p>
      </dsp:txBody>
      <dsp:txXfrm>
        <a:off x="4121075" y="1982322"/>
        <a:ext cx="4121075" cy="17535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1D392-8748-4654-AEA6-108A05707A39}">
      <dsp:nvSpPr>
        <dsp:cNvPr id="0" name=""/>
        <dsp:cNvSpPr/>
      </dsp:nvSpPr>
      <dsp:spPr>
        <a:xfrm>
          <a:off x="0" y="0"/>
          <a:ext cx="8252495" cy="237199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Пункт 2 части 6 статьи 55.5-1 </a:t>
          </a:r>
          <a:r>
            <a:rPr lang="ru-RU" sz="1600" b="0" kern="1200" dirty="0" err="1" smtClean="0">
              <a:solidFill>
                <a:schemeClr val="tx1"/>
              </a:solidFill>
            </a:rPr>
            <a:t>ГрК</a:t>
          </a:r>
          <a:r>
            <a:rPr lang="ru-RU" sz="1600" b="0" kern="1200" dirty="0" smtClean="0">
              <a:solidFill>
                <a:schemeClr val="tx1"/>
              </a:solidFill>
            </a:rPr>
            <a:t> РФ говорит </a:t>
          </a:r>
          <a:r>
            <a:rPr lang="ru-RU" sz="1600" b="1" kern="1200" dirty="0" smtClean="0">
              <a:solidFill>
                <a:schemeClr val="tx1"/>
              </a:solidFill>
            </a:rPr>
            <a:t>не только об инженерной должности</a:t>
          </a:r>
          <a:r>
            <a:rPr lang="ru-RU" sz="1600" b="0" kern="1200" dirty="0" smtClean="0">
              <a:solidFill>
                <a:schemeClr val="tx1"/>
              </a:solidFill>
            </a:rPr>
            <a:t>, но и о занятии такой должности, соответственно, </a:t>
          </a:r>
          <a:r>
            <a:rPr lang="ru-RU" sz="1600" b="1" kern="1200" dirty="0" smtClean="0">
              <a:solidFill>
                <a:schemeClr val="tx1"/>
              </a:solidFill>
            </a:rPr>
            <a:t>в организациях</a:t>
          </a:r>
          <a:r>
            <a:rPr lang="ru-RU" sz="1600" b="0" kern="1200" dirty="0" smtClean="0">
              <a:solidFill>
                <a:schemeClr val="tx1"/>
              </a:solidFill>
            </a:rPr>
            <a:t>, выполняющих инженерные изыскания, </a:t>
          </a:r>
          <a:r>
            <a:rPr lang="ru-RU" sz="1600" b="1" kern="1200" dirty="0" smtClean="0">
              <a:solidFill>
                <a:schemeClr val="tx1"/>
              </a:solidFill>
            </a:rPr>
            <a:t>осуществляющих</a:t>
          </a:r>
          <a:r>
            <a:rPr lang="ru-RU" sz="1600" b="0" kern="1200" dirty="0" smtClean="0">
              <a:solidFill>
                <a:schemeClr val="tx1"/>
              </a:solidFill>
            </a:rPr>
            <a:t> подготовку проектной документации, </a:t>
          </a:r>
          <a:r>
            <a:rPr lang="ru-RU" sz="1600" b="1" kern="1200" dirty="0" smtClean="0">
              <a:solidFill>
                <a:schemeClr val="tx1"/>
              </a:solidFill>
            </a:rPr>
            <a:t>строительство, реконструкцию, капитальный ремонт, снос объектов капитального строительства</a:t>
          </a:r>
          <a:r>
            <a:rPr lang="ru-RU" sz="1600" b="0" kern="1200" dirty="0" smtClean="0">
              <a:solidFill>
                <a:schemeClr val="tx1"/>
              </a:solidFill>
            </a:rPr>
            <a:t>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Является ли инспекция государственного строительного надзора организацией, осуществляющей строительство, реконструкцию, капитальный ремонт, снос объектов капитального строительства?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0" y="0"/>
        <a:ext cx="8252495" cy="237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28298-6632-491A-A0C4-B5A098C35C2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45088-F7C4-4461-811D-834E8EF78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1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45088-F7C4-4461-811D-834E8EF78E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0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45088-F7C4-4461-811D-834E8EF78E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5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45088-F7C4-4461-811D-834E8EF78E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9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45088-F7C4-4461-811D-834E8EF78E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0.jpeg"/>
          <p:cNvPicPr>
            <a:picLocks noChangeAspect="1"/>
          </p:cNvPicPr>
          <p:nvPr/>
        </p:nvPicPr>
        <p:blipFill>
          <a:blip r:embed="rId2" cstate="print">
            <a:alphaModFix amt="40746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4632" cy="28827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Судебная практика рассмотрения дел об отказе во включении сведений о специалистах в НРС в области строительства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949280"/>
            <a:ext cx="6224736" cy="62562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В.В. Панарина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директор Правового департамента Ассоциации «Национальное объединение строителей»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91071"/>
            <a:ext cx="139000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стажа работы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04857"/>
              </p:ext>
            </p:extLst>
          </p:nvPr>
        </p:nvGraphicFramePr>
        <p:xfrm>
          <a:off x="457200" y="984995"/>
          <a:ext cx="8252495" cy="237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3068960"/>
            <a:ext cx="8242151" cy="32403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/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Письмом </a:t>
            </a:r>
            <a:r>
              <a:rPr lang="ru-RU" sz="1400" kern="1200" dirty="0" smtClean="0"/>
              <a:t>от 19.04.2019, приобщенном к апелляционной жалобе на решение </a:t>
            </a:r>
            <a:r>
              <a:rPr lang="ru-RU" sz="1400" dirty="0" smtClean="0"/>
              <a:t>Пресненского районного суда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ru-RU" sz="1400" dirty="0"/>
              <a:t>от 24 декабря 2018 года </a:t>
            </a:r>
            <a:r>
              <a:rPr lang="ru-RU" sz="1400" dirty="0" smtClean="0"/>
              <a:t>(дело </a:t>
            </a:r>
            <a:r>
              <a:rPr lang="ru-RU" sz="1400" dirty="0"/>
              <a:t>№ </a:t>
            </a:r>
            <a:r>
              <a:rPr lang="ru-RU" sz="1400" dirty="0" smtClean="0"/>
              <a:t>2-7320/2018), Минстрой России указывает на следующее: 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«Исходя из анализа норм части 3 статьи 55.5-1 и части 3 статьи 52, части 2 статьи 54, пункта 9 части 3 статьи 55 Кодекса к должностным обязанностям специалистов по организации строительства относятся трудовые функции, аналогичные должностным обязанностям государственного служащего, замещавшего соответствующую должность в органе государственного строительного надзора. 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/>
              <a:t>В этой связи работа по специальности, направлению подготовки в органах государственного строительного надзора может выполняться только работником с определенной квалификацией, обеспечивает приобретение физическим лицом опыта работы в области строительства на инженерных должностях, и </a:t>
            </a:r>
            <a:r>
              <a:rPr lang="ru-RU" sz="1400" u="sng" dirty="0" smtClean="0"/>
              <a:t>период такой трудовой деятельности должен учитываться при определении соответствия  сведений о физическом лице требованиям пункта 2 части 6 статьи 55.5-1 Кодекса</a:t>
            </a:r>
            <a:r>
              <a:rPr lang="ru-RU" sz="1400" dirty="0" smtClean="0"/>
              <a:t>.».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/>
              <a:t>24.10.2019 </a:t>
            </a:r>
            <a:r>
              <a:rPr lang="ru-RU" sz="1400" b="1" dirty="0"/>
              <a:t>Судебная коллегия по гражданским делам Московского городского </a:t>
            </a:r>
            <a:r>
              <a:rPr lang="ru-RU" sz="1400" b="1" dirty="0" smtClean="0"/>
              <a:t>суда (апелляционная инстанция) оставила в силе решение суда первой инстанции. 24.03.2020 кассационная инстанция оставила в силе принятые по делу акты.  </a:t>
            </a:r>
            <a:r>
              <a:rPr lang="ru-RU" sz="1400" b="1" dirty="0" smtClean="0"/>
              <a:t> </a:t>
            </a:r>
            <a:endParaRPr lang="ru-RU" sz="1400" b="1" dirty="0"/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  </a:t>
            </a:r>
            <a:endParaRPr lang="ru-RU" sz="1400" kern="1200" dirty="0"/>
          </a:p>
        </p:txBody>
      </p:sp>
    </p:spTree>
    <p:extLst>
      <p:ext uri="{BB962C8B-B14F-4D97-AF65-F5344CB8AC3E}">
        <p14:creationId xmlns:p14="http://schemas.microsoft.com/office/powerpoint/2010/main" val="390974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стажа работы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333872" y="1052736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27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3529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стажа работы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3356992"/>
          <a:ext cx="87849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271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182190"/>
              </p:ext>
            </p:extLst>
          </p:nvPr>
        </p:nvGraphicFramePr>
        <p:xfrm>
          <a:off x="467544" y="836712"/>
          <a:ext cx="83529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стажа работы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65500905"/>
              </p:ext>
            </p:extLst>
          </p:nvPr>
        </p:nvGraphicFramePr>
        <p:xfrm>
          <a:off x="179512" y="3356992"/>
          <a:ext cx="87849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656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b="1" dirty="0"/>
              <a:t>Отказы в связи с отсутствием разрешения на работу</a:t>
            </a: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192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8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Отказы в связи с отсутствием разрешения на работу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467544" y="3847654"/>
          <a:ext cx="8229600" cy="301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122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b="1" dirty="0"/>
              <a:t>Отказы в связи с отсутствием разрешения на работу</a:t>
            </a: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011001"/>
              </p:ext>
            </p:extLst>
          </p:nvPr>
        </p:nvGraphicFramePr>
        <p:xfrm>
          <a:off x="467544" y="1124744"/>
          <a:ext cx="82192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24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k\Desktop\презентация\заявление_Страниц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850507" cy="6858000"/>
          </a:xfrm>
          <a:prstGeom prst="rect">
            <a:avLst/>
          </a:prstGeom>
          <a:noFill/>
        </p:spPr>
      </p:pic>
      <p:pic>
        <p:nvPicPr>
          <p:cNvPr id="1026" name="Picture 2" descr="C:\Users\Vik\Desktop\презентация\заявление_Страница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179"/>
            <a:ext cx="4860032" cy="687146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88640"/>
            <a:ext cx="8229600" cy="50405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Отказы в связи с отсутствием разрешения на работу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02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61" y="1700808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91071"/>
            <a:ext cx="1390008" cy="993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49690"/>
            <a:ext cx="3334122" cy="29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Отказы во включении сведений о физическом лице  по основанию несоответствия требованиям части 6 статьи 55.5-1 </a:t>
            </a:r>
            <a:r>
              <a:rPr lang="ru-RU" sz="2400" dirty="0" err="1">
                <a:solidFill>
                  <a:schemeClr val="tx1"/>
                </a:solidFill>
              </a:rPr>
              <a:t>ГрК</a:t>
            </a:r>
            <a:r>
              <a:rPr lang="ru-RU" sz="2400" dirty="0">
                <a:solidFill>
                  <a:schemeClr val="tx1"/>
                </a:solidFill>
              </a:rPr>
              <a:t> РФ сегодня являются предметом рассмотрения в российских </a:t>
            </a:r>
            <a:r>
              <a:rPr lang="ru-RU" sz="2400" dirty="0" smtClean="0">
                <a:solidFill>
                  <a:schemeClr val="tx1"/>
                </a:solidFill>
              </a:rPr>
              <a:t>судах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4548579"/>
              </p:ext>
            </p:extLst>
          </p:nvPr>
        </p:nvGraphicFramePr>
        <p:xfrm>
          <a:off x="179512" y="3861048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34075" y="2060848"/>
            <a:ext cx="8229600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Условно </a:t>
            </a:r>
            <a:r>
              <a:rPr lang="ru-RU" sz="2400" dirty="0">
                <a:solidFill>
                  <a:schemeClr val="tx1"/>
                </a:solidFill>
              </a:rPr>
              <a:t>отказы НОСТРОЙ, которые сегодня являются предметом судебного рассмотрения, можно разделить на 3 категории: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69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оединительная линия уступом 5"/>
          <p:cNvCxnSpPr/>
          <p:nvPr/>
        </p:nvCxnSpPr>
        <p:spPr>
          <a:xfrm rot="5400000">
            <a:off x="4031940" y="3825044"/>
            <a:ext cx="1368152" cy="7200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При рассмотрении дел об обжаловании отказов НОСТРОЙ можно выделить некоторые проблемы, с которыми сталкиваются стороны судебного разбирательства: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052736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03848" y="4910324"/>
            <a:ext cx="5349280" cy="14157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1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</a:rPr>
              <a:t>Иною позицию высказали Судебная коллегия по административным делам Московского городского суда, определив, что заявленные требования подлежат рассмотрению в порядке административного судопроизводства (определение от 20.07.2018 по делу № 33а-5206/2018), а также ВС Республики Северная Осетия-Алания (постановление от 21.08.2019 по делу № 2а-1108/2019)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6056" y="418508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8472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229600" cy="57606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надлежащего образования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1029" y="0"/>
            <a:ext cx="288032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02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44144"/>
              </p:ext>
            </p:extLst>
          </p:nvPr>
        </p:nvGraphicFramePr>
        <p:xfrm>
          <a:off x="467544" y="764704"/>
          <a:ext cx="82296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надлежащего образования</a:t>
            </a:r>
            <a:endParaRPr lang="ru-RU" sz="2400" dirty="0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2571092" y="3807623"/>
            <a:ext cx="1080120" cy="341457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5364088" y="3800375"/>
            <a:ext cx="1080120" cy="341457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4301951"/>
            <a:ext cx="8229600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/>
              <a:t>Министерство образования и науки Российской Федерации указывает на отсутствие нормативных правовых актов, устанавливающих соответствие между «военными» и «гражданскими» специальностями.</a:t>
            </a:r>
            <a:r>
              <a:rPr lang="ru-RU" sz="1400" dirty="0"/>
              <a:t> </a:t>
            </a:r>
            <a:r>
              <a:rPr lang="ru-RU" sz="1400" b="1" dirty="0"/>
              <a:t>Соответственно, невозможно установить соответствие между специальностью, полученной истцом в высшем военном учебном заведении, и действующими перечнями специальностей и направлений подготовки в области строительства.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7544" y="5624373"/>
            <a:ext cx="82296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/>
              <a:t>«НОСТРОЙ не наделен полномочием и компетенцией по установлению тождественности специальностей, которой в силу части 8 статьи 11 Федеральный закон от дата № 273-ФЗ «Об образовании в Российской Федерации» наделен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России.»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029" y="0"/>
            <a:ext cx="288032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48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938073"/>
              </p:ext>
            </p:extLst>
          </p:nvPr>
        </p:nvGraphicFramePr>
        <p:xfrm>
          <a:off x="467544" y="908720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надлежащего образования</a:t>
            </a:r>
            <a:endParaRPr lang="ru-RU" sz="24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4805" y="2949238"/>
            <a:ext cx="8229600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550" u="sng" dirty="0"/>
              <a:t>Доводы НОСТРОЙ</a:t>
            </a:r>
            <a:r>
              <a:rPr lang="ru-RU" sz="1550" dirty="0"/>
              <a:t>: </a:t>
            </a:r>
            <a:r>
              <a:rPr lang="ru-RU" sz="1550" dirty="0" smtClean="0"/>
              <a:t>1) Специальность физического лица отсутствует в Перечне; 2</a:t>
            </a:r>
            <a:r>
              <a:rPr lang="ru-RU" sz="1550" dirty="0"/>
              <a:t>) Министерство обороны </a:t>
            </a:r>
            <a:r>
              <a:rPr lang="ru-RU" sz="1550" dirty="0" smtClean="0"/>
              <a:t>пришло </a:t>
            </a:r>
            <a:r>
              <a:rPr lang="ru-RU" sz="1550" dirty="0"/>
              <a:t>к выводу об отсутствии соответствия специальности, полученной </a:t>
            </a:r>
            <a:r>
              <a:rPr lang="ru-RU" sz="1550" dirty="0" smtClean="0"/>
              <a:t>истцом</a:t>
            </a:r>
            <a:r>
              <a:rPr lang="ru-RU" sz="1550" dirty="0"/>
              <a:t>, должностным обязанностям, установленным </a:t>
            </a:r>
            <a:r>
              <a:rPr lang="ru-RU" sz="1550" dirty="0" smtClean="0"/>
              <a:t>ч. 3 </a:t>
            </a:r>
            <a:r>
              <a:rPr lang="ru-RU" sz="1550" dirty="0"/>
              <a:t>и 5 </a:t>
            </a:r>
            <a:r>
              <a:rPr lang="ru-RU" sz="1550" dirty="0" smtClean="0"/>
              <a:t>ст</a:t>
            </a:r>
            <a:r>
              <a:rPr lang="ru-RU" sz="1550" dirty="0"/>
              <a:t>.</a:t>
            </a:r>
            <a:r>
              <a:rPr lang="ru-RU" sz="1550" dirty="0" smtClean="0"/>
              <a:t> </a:t>
            </a:r>
            <a:r>
              <a:rPr lang="ru-RU" sz="1550" dirty="0"/>
              <a:t>55.5-1 </a:t>
            </a:r>
            <a:r>
              <a:rPr lang="ru-RU" sz="1550" dirty="0" err="1" smtClean="0"/>
              <a:t>ГрК</a:t>
            </a:r>
            <a:r>
              <a:rPr lang="ru-RU" sz="1550" dirty="0" smtClean="0"/>
              <a:t> РФ. </a:t>
            </a:r>
            <a:r>
              <a:rPr lang="ru-RU" sz="1550" dirty="0"/>
              <a:t>В рамках сопоставимого анализа, проведенного компетентным образовательным учреждением в сфере строительства с участием Министерства </a:t>
            </a:r>
            <a:r>
              <a:rPr lang="ru-RU" sz="1550" dirty="0" smtClean="0"/>
              <a:t>обороны, </a:t>
            </a:r>
            <a:r>
              <a:rPr lang="ru-RU" sz="1550" dirty="0"/>
              <a:t>не было выявлено соответствия специальности, полученной </a:t>
            </a:r>
            <a:r>
              <a:rPr lang="ru-RU" sz="1550" dirty="0" smtClean="0"/>
              <a:t>истцом</a:t>
            </a:r>
            <a:r>
              <a:rPr lang="ru-RU" sz="1550" dirty="0"/>
              <a:t>, перечню специальностей с установленными </a:t>
            </a:r>
            <a:r>
              <a:rPr lang="ru-RU" sz="1550" dirty="0" smtClean="0"/>
              <a:t>выше нормами </a:t>
            </a:r>
            <a:r>
              <a:rPr lang="ru-RU" sz="1550" dirty="0"/>
              <a:t>должностными </a:t>
            </a:r>
            <a:r>
              <a:rPr lang="ru-RU" sz="1550" dirty="0" smtClean="0"/>
              <a:t>обязанностями; 3) Справка </a:t>
            </a:r>
            <a:r>
              <a:rPr lang="ru-RU" sz="1550" dirty="0"/>
              <a:t>Военного института </a:t>
            </a:r>
            <a:r>
              <a:rPr lang="ru-RU" sz="1550" dirty="0" smtClean="0"/>
              <a:t>о </a:t>
            </a:r>
            <a:r>
              <a:rPr lang="ru-RU" sz="1550" dirty="0"/>
              <a:t>соответствии объема теоретических и практических навыков по дисциплинам специальности и квалификации, полученной </a:t>
            </a:r>
            <a:r>
              <a:rPr lang="ru-RU" sz="1550" dirty="0" smtClean="0"/>
              <a:t>истцом, </a:t>
            </a:r>
            <a:r>
              <a:rPr lang="ru-RU" sz="1550" dirty="0"/>
              <a:t>специальности, включенной в Перечень, не может служить надлежащим доказательством соответствия, поскольку полномочием по установлению соответствия специальностей наделено лишь Министерство науки и высшего образования; </a:t>
            </a:r>
            <a:r>
              <a:rPr lang="ru-RU" sz="1550" dirty="0" smtClean="0"/>
              <a:t>4) Отсутствие </a:t>
            </a:r>
            <a:r>
              <a:rPr lang="ru-RU" sz="1550" dirty="0"/>
              <a:t>сведений о физическом лице в </a:t>
            </a:r>
            <a:r>
              <a:rPr lang="ru-RU" sz="1550" dirty="0" smtClean="0"/>
              <a:t>НРС в </a:t>
            </a:r>
            <a:r>
              <a:rPr lang="ru-RU" sz="1550" dirty="0"/>
              <a:t>области строительства не препятствует осуществлению деятельности в организациях, осуществляющих строительство, реконструкцию, капитальный ремонт объектов капитального строительства, а лишь ограничивает осуществление должностных обязанностей, предусмотренных </a:t>
            </a:r>
            <a:r>
              <a:rPr lang="ru-RU" sz="1550" dirty="0" smtClean="0"/>
              <a:t>ч. </a:t>
            </a:r>
            <a:r>
              <a:rPr lang="ru-RU" sz="1550" dirty="0"/>
              <a:t>5 </a:t>
            </a:r>
            <a:r>
              <a:rPr lang="ru-RU" sz="1550" dirty="0" smtClean="0"/>
              <a:t>ст. </a:t>
            </a:r>
            <a:r>
              <a:rPr lang="ru-RU" sz="1550" dirty="0"/>
              <a:t>55.5-1 </a:t>
            </a:r>
            <a:r>
              <a:rPr lang="ru-RU" sz="1550" dirty="0" err="1" smtClean="0"/>
              <a:t>ГрК</a:t>
            </a:r>
            <a:r>
              <a:rPr lang="ru-RU" sz="1550" dirty="0" smtClean="0"/>
              <a:t> РФ.</a:t>
            </a:r>
          </a:p>
          <a:p>
            <a:pPr lvl="0" algn="just"/>
            <a:r>
              <a:rPr lang="ru-RU" sz="1550" dirty="0" smtClean="0"/>
              <a:t>Доводы НОСТРОЙ </a:t>
            </a:r>
            <a:r>
              <a:rPr lang="ru-RU" sz="1550" u="sng" dirty="0" smtClean="0"/>
              <a:t>поддержал Минстрой России</a:t>
            </a:r>
            <a:r>
              <a:rPr lang="ru-RU" sz="1550" dirty="0" smtClean="0"/>
              <a:t>, привлеченный в дело в качестве 3 лица.</a:t>
            </a:r>
            <a:endParaRPr lang="ru-RU" sz="15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818284"/>
            <a:ext cx="8204123" cy="1851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5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411540"/>
              </p:ext>
            </p:extLst>
          </p:nvPr>
        </p:nvGraphicFramePr>
        <p:xfrm>
          <a:off x="467544" y="946756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надлежащего образования</a:t>
            </a:r>
            <a:endParaRPr lang="ru-RU" sz="24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734046"/>
            <a:ext cx="8229600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u="sng" dirty="0" smtClean="0"/>
              <a:t>Мотивировка суда</a:t>
            </a:r>
            <a:r>
              <a:rPr lang="ru-RU" sz="1400" dirty="0"/>
              <a:t>: </a:t>
            </a:r>
            <a:r>
              <a:rPr lang="ru-RU" sz="1400" dirty="0" smtClean="0"/>
              <a:t>1) истец имеет </a:t>
            </a:r>
            <a:r>
              <a:rPr lang="ru-RU" sz="1400" dirty="0"/>
              <a:t>высшее образование по специальности «командная тактическая железнодорожных войск», с присвоенной квалификацией «офицер с высшим военно-специальным образованием, инженера-путейца по строительству железных дорог</a:t>
            </a:r>
            <a:r>
              <a:rPr lang="ru-RU" sz="1400" dirty="0" smtClean="0"/>
              <a:t>», </a:t>
            </a:r>
            <a:r>
              <a:rPr lang="ru-RU" sz="1400" dirty="0"/>
              <a:t>имеет стаж работы в </a:t>
            </a:r>
            <a:r>
              <a:rPr lang="ru-RU" sz="1400" dirty="0" smtClean="0"/>
              <a:t>соответствующих организациях на </a:t>
            </a:r>
            <a:r>
              <a:rPr lang="ru-RU" sz="1400" dirty="0"/>
              <a:t>инженерных должностях, а также стаж по профессии, специальности или направлению подготовки в области </a:t>
            </a:r>
            <a:r>
              <a:rPr lang="ru-RU" sz="1400" dirty="0" smtClean="0"/>
              <a:t>строительства, </a:t>
            </a:r>
            <a:r>
              <a:rPr lang="ru-RU" sz="1400" dirty="0"/>
              <a:t>в 2015 году окончил курсы в </a:t>
            </a:r>
            <a:r>
              <a:rPr lang="ru-RU" sz="1400" dirty="0" smtClean="0"/>
              <a:t>по </a:t>
            </a:r>
            <a:r>
              <a:rPr lang="ru-RU" sz="1400" dirty="0"/>
              <a:t>повышению квалификации по программе «</a:t>
            </a:r>
            <a:r>
              <a:rPr lang="ru-RU" sz="1400" dirty="0" err="1"/>
              <a:t>Стройкачество</a:t>
            </a:r>
            <a:r>
              <a:rPr lang="ru-RU" sz="1400" dirty="0" smtClean="0"/>
              <a:t>»; 2</a:t>
            </a:r>
            <a:r>
              <a:rPr lang="ru-RU" sz="1400" dirty="0"/>
              <a:t>) Минстроем России в письме от 4 февраля 2019 г. № 3470-ОГ/02, направленном в ответ на обращение истца, указано, что </a:t>
            </a:r>
            <a:r>
              <a:rPr lang="ru-RU" sz="1400" b="1" dirty="0"/>
              <a:t>полученная специальность «Командная тактическая железнодорожных войск» будет учтена при подготовке проекта изменений в Перечень</a:t>
            </a:r>
            <a:r>
              <a:rPr lang="ru-RU" sz="1400" dirty="0"/>
              <a:t>. 3</a:t>
            </a:r>
            <a:r>
              <a:rPr lang="ru-RU" sz="1400" dirty="0" smtClean="0"/>
              <a:t>) </a:t>
            </a:r>
            <a:r>
              <a:rPr lang="ru-RU" sz="1400" dirty="0"/>
              <a:t>Военный институт </a:t>
            </a:r>
            <a:r>
              <a:rPr lang="ru-RU" sz="1400" dirty="0" smtClean="0"/>
              <a:t>подтвердил</a:t>
            </a:r>
            <a:r>
              <a:rPr lang="ru-RU" sz="1400" dirty="0"/>
              <a:t>, что объем теоретических и практических навыков по дисциплинам специальности и квалификации, полученной </a:t>
            </a:r>
            <a:r>
              <a:rPr lang="ru-RU" sz="1400" dirty="0" smtClean="0"/>
              <a:t>истцом, </a:t>
            </a:r>
            <a:r>
              <a:rPr lang="ru-RU" sz="1400" dirty="0"/>
              <a:t>соответствует специальности «Командная тактическая строительства искусственных сооружений и железных </a:t>
            </a:r>
            <a:r>
              <a:rPr lang="ru-RU" sz="1400" dirty="0" smtClean="0"/>
              <a:t>дорог», указанной в Перечне; 4</a:t>
            </a:r>
            <a:r>
              <a:rPr lang="ru-RU" sz="1400" dirty="0"/>
              <a:t>) </a:t>
            </a:r>
            <a:r>
              <a:rPr lang="ru-RU" sz="1400" dirty="0" smtClean="0"/>
              <a:t>отказ </a:t>
            </a:r>
            <a:r>
              <a:rPr lang="ru-RU" sz="1400" dirty="0"/>
              <a:t>во включении истца в </a:t>
            </a:r>
            <a:r>
              <a:rPr lang="ru-RU" sz="1400" dirty="0" smtClean="0"/>
              <a:t>НРС влечет </a:t>
            </a:r>
            <a:r>
              <a:rPr lang="ru-RU" sz="1400" dirty="0"/>
              <a:t>за собой невозможность истца работать по </a:t>
            </a:r>
            <a:r>
              <a:rPr lang="ru-RU" sz="1400" dirty="0" smtClean="0"/>
              <a:t>специальности; 5) суду не </a:t>
            </a:r>
            <a:r>
              <a:rPr lang="ru-RU" sz="1400" dirty="0"/>
              <a:t>представлено </a:t>
            </a:r>
            <a:r>
              <a:rPr lang="ru-RU" sz="1400" dirty="0" smtClean="0"/>
              <a:t>доказательств, что </a:t>
            </a:r>
            <a:r>
              <a:rPr lang="ru-RU" sz="1400" dirty="0"/>
              <a:t>Министерство науки и высшего образования </a:t>
            </a:r>
            <a:r>
              <a:rPr lang="ru-RU" sz="1400" dirty="0" smtClean="0"/>
              <a:t>наделено </a:t>
            </a:r>
            <a:r>
              <a:rPr lang="ru-RU" sz="1400" dirty="0"/>
              <a:t>полномочиями принимать </a:t>
            </a:r>
            <a:r>
              <a:rPr lang="ru-RU" sz="1400" dirty="0" smtClean="0"/>
              <a:t>НПА, </a:t>
            </a:r>
            <a:r>
              <a:rPr lang="ru-RU" sz="1400" dirty="0"/>
              <a:t>помимо прочего, о соответствии отдельных специальностей и направлений подготовки высшего образования, указанных в новых перечнях специальностей и направлений подготовки высшего образования, специальностям и направлениям подготовки высшего образования, указанных в предыдущих перечнях специальностей и направлений </a:t>
            </a:r>
            <a:r>
              <a:rPr lang="ru-RU" sz="1400" dirty="0" smtClean="0"/>
              <a:t>подготовки.</a:t>
            </a:r>
            <a:endParaRPr lang="ru-RU" sz="1400" dirty="0"/>
          </a:p>
          <a:p>
            <a:pPr lvl="0" algn="just"/>
            <a:r>
              <a:rPr lang="ru-RU" sz="1400" dirty="0" smtClean="0"/>
              <a:t>При </a:t>
            </a:r>
            <a:r>
              <a:rPr lang="ru-RU" sz="1400" dirty="0"/>
              <a:t>этом, </a:t>
            </a:r>
            <a:r>
              <a:rPr lang="ru-RU" sz="1400" b="1" dirty="0"/>
              <a:t>суд не </a:t>
            </a:r>
            <a:r>
              <a:rPr lang="ru-RU" sz="1400" b="1" dirty="0" smtClean="0"/>
              <a:t>согласился </a:t>
            </a:r>
            <a:r>
              <a:rPr lang="ru-RU" sz="1400" b="1" dirty="0"/>
              <a:t>с доводами ответчика и третьего лица, которые основаны на обязательном наличии специальности подготовки в области строительства в Перечне направлений подготовки, специальностей в области </a:t>
            </a:r>
            <a:r>
              <a:rPr lang="ru-RU" sz="1400" b="1" dirty="0" smtClean="0"/>
              <a:t>строительства, </a:t>
            </a:r>
            <a:r>
              <a:rPr lang="ru-RU" sz="1400" b="1" dirty="0"/>
              <a:t>получения </a:t>
            </a:r>
            <a:r>
              <a:rPr lang="ru-RU" sz="1400" b="1" dirty="0" smtClean="0"/>
              <a:t>образования </a:t>
            </a:r>
            <a:r>
              <a:rPr lang="ru-RU" sz="1400" b="1" dirty="0"/>
              <a:t>по которым необходимо для специалистов по организации инженерных изысканий, специалистов по организации архитектурно-строительного проектирования, специалистов по организации строительства.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5607488"/>
            <a:ext cx="8229600" cy="1080682"/>
            <a:chOff x="0" y="18810"/>
            <a:chExt cx="8229600" cy="146754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18810"/>
              <a:ext cx="8229600" cy="14675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" y="310459"/>
              <a:ext cx="8064896" cy="869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</a:rPr>
                <a:t>Пресненский районный </a:t>
              </a:r>
              <a:r>
                <a:rPr lang="ru-RU" sz="1600" dirty="0">
                  <a:solidFill>
                    <a:schemeClr val="tx1"/>
                  </a:solidFill>
                </a:rPr>
                <a:t>суд г. </a:t>
              </a:r>
              <a:r>
                <a:rPr lang="ru-RU" sz="1600" dirty="0" smtClean="0">
                  <a:solidFill>
                    <a:schemeClr val="tx1"/>
                  </a:solidFill>
                </a:rPr>
                <a:t>Москвы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удовлетворил требования истца частично</a:t>
              </a:r>
              <a:r>
                <a:rPr lang="ru-RU" sz="1600" dirty="0" smtClean="0">
                  <a:solidFill>
                    <a:schemeClr val="tx1"/>
                  </a:solidFill>
                </a:rPr>
                <a:t>: 1. </a:t>
              </a:r>
              <a:r>
                <a:rPr lang="ru-RU" sz="1600" dirty="0" smtClean="0">
                  <a:solidFill>
                    <a:schemeClr val="tx1"/>
                  </a:solidFill>
                </a:rPr>
                <a:t>Признать незаконным отказ во включении истца в НРС в </a:t>
              </a:r>
              <a:r>
                <a:rPr lang="ru-RU" sz="1600" dirty="0">
                  <a:solidFill>
                    <a:schemeClr val="tx1"/>
                  </a:solidFill>
                </a:rPr>
                <a:t>области </a:t>
              </a:r>
              <a:r>
                <a:rPr lang="ru-RU" sz="1600" dirty="0" smtClean="0">
                  <a:solidFill>
                    <a:schemeClr val="tx1"/>
                  </a:solidFill>
                </a:rPr>
                <a:t>строительства. 2. Обязать </a:t>
              </a:r>
              <a:r>
                <a:rPr lang="ru-RU" sz="1600" dirty="0">
                  <a:solidFill>
                    <a:schemeClr val="tx1"/>
                  </a:solidFill>
                </a:rPr>
                <a:t>повторно рассмотреть </a:t>
              </a:r>
              <a:r>
                <a:rPr lang="ru-RU" sz="1600" dirty="0" smtClean="0">
                  <a:solidFill>
                    <a:schemeClr val="tx1"/>
                  </a:solidFill>
                </a:rPr>
                <a:t>заявление истца </a:t>
              </a:r>
              <a:r>
                <a:rPr lang="ru-RU" sz="1600" dirty="0">
                  <a:solidFill>
                    <a:schemeClr val="tx1"/>
                  </a:solidFill>
                </a:rPr>
                <a:t>о включении в </a:t>
              </a:r>
              <a:r>
                <a:rPr lang="ru-RU" sz="1600" dirty="0" smtClean="0">
                  <a:solidFill>
                    <a:schemeClr val="tx1"/>
                  </a:solidFill>
                </a:rPr>
                <a:t>НРС </a:t>
              </a:r>
              <a:r>
                <a:rPr lang="ru-RU" sz="1600" dirty="0">
                  <a:solidFill>
                    <a:schemeClr val="tx1"/>
                  </a:solidFill>
                </a:rPr>
                <a:t>в области </a:t>
              </a:r>
              <a:r>
                <a:rPr lang="ru-RU" sz="1600" dirty="0" smtClean="0">
                  <a:solidFill>
                    <a:schemeClr val="tx1"/>
                  </a:solidFill>
                </a:rPr>
                <a:t>строительства.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</a:rPr>
                <a:t>НОСТРОЙ подана апелляционная жалоба.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15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52312"/>
              </p:ext>
            </p:extLst>
          </p:nvPr>
        </p:nvGraphicFramePr>
        <p:xfrm>
          <a:off x="467544" y="692696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надлежащего образования</a:t>
            </a:r>
            <a:endParaRPr lang="ru-RU" sz="24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3198119"/>
            <a:ext cx="8229600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50" dirty="0"/>
              <a:t>Минстрой России от 30.08.2018 № 39109-ОГ/02 указал, что </a:t>
            </a:r>
            <a:r>
              <a:rPr lang="ru-RU" sz="1450" b="1" dirty="0"/>
              <a:t>ввиду отсутствия в Перечне специальности «Электроснабжение промышленных предприятий», сведения о физическом лице, имеющем высшее образование по данной специальности, в силу части 6 статьи 55</a:t>
            </a:r>
            <a:r>
              <a:rPr lang="ru-RU" sz="1450" b="1" baseline="30000" dirty="0"/>
              <a:t>5-1 </a:t>
            </a:r>
            <a:r>
              <a:rPr lang="ru-RU" sz="1450" b="1" dirty="0" err="1" smtClean="0"/>
              <a:t>ГрК</a:t>
            </a:r>
            <a:r>
              <a:rPr lang="ru-RU" sz="1450" b="1" dirty="0" smtClean="0"/>
              <a:t> РФ не </a:t>
            </a:r>
            <a:r>
              <a:rPr lang="ru-RU" sz="1450" b="1" dirty="0"/>
              <a:t>могут быть включены в </a:t>
            </a:r>
            <a:r>
              <a:rPr lang="ru-RU" sz="1450" b="1" dirty="0" smtClean="0"/>
              <a:t>НРС</a:t>
            </a:r>
            <a:r>
              <a:rPr lang="ru-RU" sz="1450" dirty="0" smtClean="0"/>
              <a:t>. </a:t>
            </a:r>
            <a:r>
              <a:rPr lang="ru-RU" sz="1450" dirty="0"/>
              <a:t>Минстрой России также сообщил, что при подготовке изменений в Перечень специальность «Электроснабжение промышленных предприятий» будет проанализирована исходя из соотношения уровня и объемов компетенций, приобретаемых выпускниками по указанной специальности, с трудовыми функциями специалистов, определенных </a:t>
            </a:r>
            <a:r>
              <a:rPr lang="ru-RU" sz="1450" dirty="0" err="1" smtClean="0"/>
              <a:t>ГрК</a:t>
            </a:r>
            <a:r>
              <a:rPr lang="ru-RU" sz="1450" dirty="0" smtClean="0"/>
              <a:t> РФ, </a:t>
            </a:r>
            <a:r>
              <a:rPr lang="ru-RU" sz="1450" dirty="0"/>
              <a:t>и учтена по мере возможности.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4818284"/>
            <a:ext cx="8229600" cy="1851550"/>
            <a:chOff x="0" y="-383530"/>
            <a:chExt cx="8229600" cy="18515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-86865"/>
              <a:ext cx="8229600" cy="14675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383530"/>
              <a:ext cx="8204123" cy="185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</a:rPr>
                <a:t>Октябрьский </a:t>
              </a:r>
              <a:r>
                <a:rPr lang="ru-RU" sz="1600" dirty="0">
                  <a:solidFill>
                    <a:schemeClr val="tx1"/>
                  </a:solidFill>
                </a:rPr>
                <a:t>районный суд г. Иркутска удовлетворил требования административного истца частично: 1. Признал незаконным решение об отказе во включении в НРС. 2. </a:t>
              </a:r>
              <a:r>
                <a:rPr lang="ru-RU" sz="1600" u="sng" dirty="0">
                  <a:solidFill>
                    <a:schemeClr val="tx1"/>
                  </a:solidFill>
                </a:rPr>
                <a:t>Обязал рассмотреть повторно и принять решение в соответствии с законом.</a:t>
              </a:r>
              <a:r>
                <a:rPr lang="ru-RU" sz="1600" dirty="0">
                  <a:solidFill>
                    <a:schemeClr val="tx1"/>
                  </a:solidFill>
                </a:rPr>
                <a:t> 3. </a:t>
              </a:r>
              <a:r>
                <a:rPr lang="ru-RU" sz="1600" u="sng" dirty="0">
                  <a:solidFill>
                    <a:schemeClr val="tx1"/>
                  </a:solidFill>
                </a:rPr>
                <a:t>Отказал в удовлетворении требования о признании тождественными специальностей</a:t>
              </a:r>
              <a:r>
                <a:rPr lang="ru-RU" sz="1600" b="1" u="sng" dirty="0">
                  <a:solidFill>
                    <a:schemeClr val="tx1"/>
                  </a:solidFill>
                </a:rPr>
                <a:t>.</a:t>
              </a: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endParaRPr lang="ru-RU" sz="16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</a:rPr>
                <a:t>25.12.2019 апелляционная жалоба </a:t>
              </a:r>
              <a:r>
                <a:rPr lang="ru-RU" sz="1600" dirty="0">
                  <a:solidFill>
                    <a:schemeClr val="tx1"/>
                  </a:solidFill>
                </a:rPr>
                <a:t>НОСТРОЙ </a:t>
              </a:r>
              <a:r>
                <a:rPr lang="ru-RU" sz="1600" dirty="0" smtClean="0">
                  <a:solidFill>
                    <a:schemeClr val="tx1"/>
                  </a:solidFill>
                </a:rPr>
                <a:t>была удовлетворена</a:t>
              </a:r>
              <a:r>
                <a:rPr lang="ru-RU" sz="1600" dirty="0">
                  <a:solidFill>
                    <a:schemeClr val="tx1"/>
                  </a:solidFill>
                </a:rPr>
                <a:t>.</a:t>
              </a:r>
              <a:r>
                <a:rPr lang="ru-RU" sz="1600" dirty="0" smtClean="0">
                  <a:solidFill>
                    <a:schemeClr val="tx1"/>
                  </a:solidFill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</a:rPr>
                <a:t>Решение суда </a:t>
              </a:r>
              <a:r>
                <a:rPr lang="ru-RU" sz="1600" b="1" u="sng" dirty="0">
                  <a:solidFill>
                    <a:schemeClr val="tx1"/>
                  </a:solidFill>
                </a:rPr>
                <a:t>отменено </a:t>
              </a:r>
              <a:r>
                <a:rPr lang="ru-RU" sz="1600" dirty="0">
                  <a:solidFill>
                    <a:schemeClr val="tx1"/>
                  </a:solidFill>
                </a:rPr>
                <a:t>в части признания отказа НОСТРОЙ незаконным и </a:t>
              </a:r>
              <a:r>
                <a:rPr lang="ru-RU" sz="1600" dirty="0" err="1">
                  <a:solidFill>
                    <a:schemeClr val="tx1"/>
                  </a:solidFill>
                </a:rPr>
                <a:t>обязании</a:t>
              </a:r>
              <a:r>
                <a:rPr lang="ru-RU" sz="1600" dirty="0">
                  <a:solidFill>
                    <a:schemeClr val="tx1"/>
                  </a:solidFill>
                </a:rPr>
                <a:t> пересмотреть </a:t>
              </a:r>
              <a:r>
                <a:rPr lang="ru-RU" sz="1600" dirty="0" smtClean="0">
                  <a:solidFill>
                    <a:schemeClr val="tx1"/>
                  </a:solidFill>
                </a:rPr>
                <a:t>заявление</a:t>
              </a:r>
              <a:r>
                <a:rPr lang="ru-RU" sz="1600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81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Отказы в связи с отсутствием стажа работы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88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832146"/>
              </p:ext>
            </p:extLst>
          </p:nvPr>
        </p:nvGraphicFramePr>
        <p:xfrm>
          <a:off x="467544" y="984995"/>
          <a:ext cx="8242151" cy="381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4804557"/>
            <a:ext cx="8242151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/>
              <a:t>Оценивая представленные доказательства, доводы заявителя о том, что занимаемые им должности соответствуют требованиям статьи 55.5-1 Градостроительного кодекса, суд исходил из того, что «представленные в материалы дела </a:t>
            </a:r>
            <a:r>
              <a:rPr lang="ru-RU" sz="1400" u="sng" kern="1200" dirty="0"/>
              <a:t>должностные регламенты</a:t>
            </a:r>
            <a:r>
              <a:rPr lang="ru-RU" sz="1400" kern="1200" dirty="0"/>
              <a:t> не содержат в себе квалификационных требований </a:t>
            </a:r>
            <a:r>
              <a:rPr lang="ru-RU" sz="1400" u="sng" kern="1200" dirty="0"/>
              <a:t>в части непосредственно инженерной специальности</a:t>
            </a:r>
            <a:r>
              <a:rPr lang="ru-RU" sz="1400" kern="1200" dirty="0"/>
              <a:t>, а содержат лишь требования – укрупненная группа специальностей и направлений подготовки «Архитектура и строительство», «Строительство», «Строительство уникальных зданий и сооружений», «Строительство, эксплуатация, восстановление и техническое покрытие автомобильных дорог, мостов и тоннелей», что опровергает доводы заявителя о том, что при прохождении государственной гражданской службы в период с 2007 г. по 2017 г., он занимал непосредственно инженерную должность не менее чем три года».</a:t>
            </a:r>
          </a:p>
        </p:txBody>
      </p:sp>
    </p:spTree>
    <p:extLst>
      <p:ext uri="{BB962C8B-B14F-4D97-AF65-F5344CB8AC3E}">
        <p14:creationId xmlns:p14="http://schemas.microsoft.com/office/powerpoint/2010/main" val="203268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Words>3392</Words>
  <Application>Microsoft Office PowerPoint</Application>
  <PresentationFormat>Экран (4:3)</PresentationFormat>
  <Paragraphs>104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Судебная практика рассмотрения дел об отказе во включении сведений о специалистах в НРС в области строительства  </vt:lpstr>
      <vt:lpstr>Отказы во включении сведений о физическом лице  по основанию несоответствия требованиям части 6 статьи 55.5-1 ГрК РФ сегодня являются предметом рассмотрения в российских судах</vt:lpstr>
      <vt:lpstr>При рассмотрении дел об обжаловании отказов НОСТРОЙ можно выделить некоторые проблемы, с которыми сталкиваются стороны судебного разбирательства: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Отказы в связи с отсутствием разрешения на работу</vt:lpstr>
      <vt:lpstr>Презентация PowerPoint</vt:lpstr>
      <vt:lpstr>Отказы в связи с отсутствием разрешения на работу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Панарина Виктория Валерьевна</dc:creator>
  <cp:lastModifiedBy>Панарина Виктория Валерьевна</cp:lastModifiedBy>
  <cp:revision>140</cp:revision>
  <cp:lastPrinted>2019-09-20T06:03:41Z</cp:lastPrinted>
  <dcterms:modified xsi:type="dcterms:W3CDTF">2020-05-06T20:51:06Z</dcterms:modified>
</cp:coreProperties>
</file>